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6"/>
  </p:notesMasterIdLst>
  <p:sldIdLst>
    <p:sldId id="256" r:id="rId2"/>
    <p:sldId id="347" r:id="rId3"/>
    <p:sldId id="344" r:id="rId4"/>
    <p:sldId id="345" r:id="rId5"/>
    <p:sldId id="263" r:id="rId6"/>
    <p:sldId id="259" r:id="rId7"/>
    <p:sldId id="299" r:id="rId8"/>
    <p:sldId id="298" r:id="rId9"/>
    <p:sldId id="305" r:id="rId10"/>
    <p:sldId id="297" r:id="rId11"/>
    <p:sldId id="306" r:id="rId12"/>
    <p:sldId id="307" r:id="rId13"/>
    <p:sldId id="308" r:id="rId14"/>
    <p:sldId id="309" r:id="rId15"/>
    <p:sldId id="310" r:id="rId16"/>
    <p:sldId id="311" r:id="rId17"/>
    <p:sldId id="312" r:id="rId18"/>
    <p:sldId id="313" r:id="rId19"/>
    <p:sldId id="314" r:id="rId20"/>
    <p:sldId id="315" r:id="rId21"/>
    <p:sldId id="316" r:id="rId22"/>
    <p:sldId id="318" r:id="rId23"/>
    <p:sldId id="317" r:id="rId24"/>
    <p:sldId id="319" r:id="rId25"/>
    <p:sldId id="320" r:id="rId26"/>
    <p:sldId id="321" r:id="rId27"/>
    <p:sldId id="322" r:id="rId28"/>
    <p:sldId id="325" r:id="rId29"/>
    <p:sldId id="326" r:id="rId30"/>
    <p:sldId id="323" r:id="rId31"/>
    <p:sldId id="324" r:id="rId32"/>
    <p:sldId id="329" r:id="rId33"/>
    <p:sldId id="330" r:id="rId34"/>
    <p:sldId id="331" r:id="rId35"/>
    <p:sldId id="332" r:id="rId36"/>
    <p:sldId id="333" r:id="rId37"/>
    <p:sldId id="334" r:id="rId38"/>
    <p:sldId id="335" r:id="rId39"/>
    <p:sldId id="336" r:id="rId40"/>
    <p:sldId id="337" r:id="rId41"/>
    <p:sldId id="338" r:id="rId42"/>
    <p:sldId id="342" r:id="rId43"/>
    <p:sldId id="341" r:id="rId44"/>
    <p:sldId id="348" r:id="rId4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90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浅色样式 3 - 强调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3" d="100"/>
          <a:sy n="63" d="100"/>
        </p:scale>
        <p:origin x="-126" y="-84"/>
      </p:cViewPr>
      <p:guideLst>
        <p:guide orient="horz" pos="2160"/>
        <p:guide pos="390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4DD65FA-7239-4FCB-A81D-14C2FD08FC33}" type="datetimeFigureOut">
              <a:rPr lang="zh-CN" altLang="en-US" smtClean="0"/>
              <a:pPr/>
              <a:t>2019/4/24</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2B2FE52-7B2D-4639-B919-E2929D028192}"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42B2FE52-7B2D-4639-B919-E2929D028192}" type="slidenum">
              <a:rPr lang="zh-CN" altLang="en-US" smtClean="0"/>
              <a:pPr/>
              <a:t>7</a:t>
            </a:fld>
            <a:endParaRPr lang="zh-CN" altLang="en-US"/>
          </a:p>
        </p:txBody>
      </p:sp>
    </p:spTree>
    <p:extLst>
      <p:ext uri="{BB962C8B-B14F-4D97-AF65-F5344CB8AC3E}">
        <p14:creationId xmlns="" xmlns:p14="http://schemas.microsoft.com/office/powerpoint/2010/main" val="13140277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xfrm>
            <a:off x="409575" y="754063"/>
            <a:ext cx="5854700" cy="3294062"/>
          </a:xfrm>
        </p:spPr>
      </p:sp>
      <p:sp>
        <p:nvSpPr>
          <p:cNvPr id="63491" name="Rectangle 3"/>
          <p:cNvSpPr>
            <a:spLocks noGrp="1" noChangeArrowheads="1"/>
          </p:cNvSpPr>
          <p:nvPr>
            <p:ph type="body" idx="1"/>
          </p:nvPr>
        </p:nvSpPr>
        <p:spPr>
          <a:noFill/>
        </p:spPr>
        <p:txBody>
          <a:bodyPr/>
          <a:lstStyle/>
          <a:p>
            <a:pPr eaLnBrk="1" hangingPunct="1"/>
            <a:r>
              <a:rPr lang="zh-CN" altLang="en-US" dirty="0">
                <a:ea typeface="宋体" panose="02010600030101010101" pitchFamily="2" charset="-122"/>
              </a:rPr>
              <a:t>Hello World：代表学习计算机语言的第一个入门小程序。现在泛指接触新事物的第一步。</a:t>
            </a:r>
          </a:p>
          <a:p>
            <a:pPr eaLnBrk="1" hangingPunct="1"/>
            <a:r>
              <a:rPr lang="zh-CN" altLang="en-US" dirty="0">
                <a:ea typeface="宋体" panose="02010600030101010101" pitchFamily="2" charset="-122"/>
              </a:rPr>
              <a:t>class ：是java中的关键字，用于定义类，java语言的程序代码都需要定义在类中。</a:t>
            </a:r>
          </a:p>
          <a:p>
            <a:pPr eaLnBrk="1" hangingPunct="1"/>
            <a:r>
              <a:rPr lang="zh-CN" altLang="en-US" dirty="0">
                <a:ea typeface="宋体" panose="02010600030101010101" pitchFamily="2" charset="-122"/>
              </a:rPr>
              <a:t>关键字：被java语言赋予了特殊含义的单词。</a:t>
            </a:r>
          </a:p>
          <a:p>
            <a:pPr eaLnBrk="1" hangingPunct="1"/>
            <a:r>
              <a:rPr lang="zh-CN" altLang="en-US" dirty="0">
                <a:ea typeface="宋体" panose="02010600030101010101" pitchFamily="2" charset="-122"/>
              </a:rPr>
              <a:t>Demo：为了方便使用这个类，给类自定义的类名。</a:t>
            </a:r>
          </a:p>
          <a:p>
            <a:pPr eaLnBrk="1" hangingPunct="1"/>
            <a:r>
              <a:rPr lang="zh-CN" altLang="en-US" dirty="0">
                <a:ea typeface="宋体" panose="02010600030101010101" pitchFamily="2" charset="-122"/>
              </a:rPr>
              <a:t>{  }：定义该类中代码的范围。</a:t>
            </a:r>
          </a:p>
        </p:txBody>
      </p:sp>
    </p:spTree>
  </p:cSld>
  <p:clrMapOvr>
    <a:overrideClrMapping bg1="lt1" tx1="dk1" bg2="lt2" tx2="dk2" accent1="accent1" accent2="accent2" accent3="accent3" accent4="accent4" accent5="accent5" accent6="accent6" hlink="hlink" folHlink="folHlink"/>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xfrm>
            <a:off x="409575" y="754063"/>
            <a:ext cx="5854700" cy="3294062"/>
          </a:xfrm>
        </p:spPr>
      </p:sp>
      <p:sp>
        <p:nvSpPr>
          <p:cNvPr id="63491" name="Rectangle 3"/>
          <p:cNvSpPr>
            <a:spLocks noGrp="1" noChangeArrowheads="1"/>
          </p:cNvSpPr>
          <p:nvPr>
            <p:ph type="body" idx="1"/>
          </p:nvPr>
        </p:nvSpPr>
        <p:spPr>
          <a:noFill/>
        </p:spPr>
        <p:txBody>
          <a:bodyPr/>
          <a:lstStyle/>
          <a:p>
            <a:pPr eaLnBrk="1" hangingPunct="1"/>
            <a:r>
              <a:rPr lang="zh-CN" altLang="en-US">
                <a:ea typeface="宋体" panose="02010600030101010101" pitchFamily="2" charset="-122"/>
              </a:rPr>
              <a:t>Hello World：代表学习计算机语言的第一个入门小程序。现在泛指接触新事物的第一步。</a:t>
            </a:r>
          </a:p>
          <a:p>
            <a:pPr eaLnBrk="1" hangingPunct="1"/>
            <a:r>
              <a:rPr lang="zh-CN" altLang="en-US">
                <a:ea typeface="宋体" panose="02010600030101010101" pitchFamily="2" charset="-122"/>
              </a:rPr>
              <a:t>class ：是java中的关键字，用于定义类，java语言的程序代码都需要定义在类中。</a:t>
            </a:r>
          </a:p>
          <a:p>
            <a:pPr eaLnBrk="1" hangingPunct="1"/>
            <a:r>
              <a:rPr lang="zh-CN" altLang="en-US">
                <a:ea typeface="宋体" panose="02010600030101010101" pitchFamily="2" charset="-122"/>
              </a:rPr>
              <a:t>关键字：被java语言赋予了特殊含义的单词。</a:t>
            </a:r>
          </a:p>
          <a:p>
            <a:pPr eaLnBrk="1" hangingPunct="1"/>
            <a:r>
              <a:rPr lang="zh-CN" altLang="en-US">
                <a:ea typeface="宋体" panose="02010600030101010101" pitchFamily="2" charset="-122"/>
              </a:rPr>
              <a:t>Demo：为了方便使用这个类，给类自定义的类名。</a:t>
            </a:r>
          </a:p>
          <a:p>
            <a:pPr eaLnBrk="1" hangingPunct="1"/>
            <a:r>
              <a:rPr lang="zh-CN" altLang="en-US">
                <a:ea typeface="宋体" panose="02010600030101010101" pitchFamily="2" charset="-122"/>
              </a:rPr>
              <a:t>{  }：定义该类中代码的范围。</a:t>
            </a:r>
          </a:p>
        </p:txBody>
      </p:sp>
    </p:spTree>
  </p:cSld>
  <p:clrMapOvr>
    <a:overrideClrMapping bg1="lt1" tx1="dk1" bg2="lt2" tx2="dk2" accent1="accent1" accent2="accent2" accent3="accent3" accent4="accent4" accent5="accent5" accent6="accent6" hlink="hlink" folHlink="folHlink"/>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xfrm>
            <a:off x="409575" y="754063"/>
            <a:ext cx="5854700" cy="3294062"/>
          </a:xfrm>
        </p:spPr>
      </p:sp>
      <p:sp>
        <p:nvSpPr>
          <p:cNvPr id="64515" name="Rectangle 3"/>
          <p:cNvSpPr>
            <a:spLocks noGrp="1" noChangeArrowheads="1"/>
          </p:cNvSpPr>
          <p:nvPr>
            <p:ph type="body" idx="1"/>
          </p:nvPr>
        </p:nvSpPr>
        <p:spPr>
          <a:noFill/>
        </p:spPr>
        <p:txBody>
          <a:bodyPr/>
          <a:lstStyle/>
          <a:p>
            <a:pPr eaLnBrk="1" hangingPunct="1"/>
            <a:r>
              <a:rPr lang="zh-CN" altLang="en-US">
                <a:ea typeface="宋体" panose="02010600030101010101" pitchFamily="2" charset="-122"/>
              </a:rPr>
              <a:t>main方法：作用在于保证一个类可以独立运行。因为它是程序的入口。</a:t>
            </a:r>
          </a:p>
          <a:p>
            <a:pPr eaLnBrk="1" hangingPunct="1"/>
            <a:r>
              <a:rPr lang="zh-CN" altLang="en-US">
                <a:ea typeface="宋体" panose="02010600030101010101" pitchFamily="2" charset="-122"/>
              </a:rPr>
              <a:t>System.out.println():系统输出打印数据，可以将()中的内容打印在控制台上。可以直接在控制台看到jvm运行java程序后的结果</a:t>
            </a:r>
          </a:p>
        </p:txBody>
      </p:sp>
    </p:spTree>
  </p:cSld>
  <p:clrMapOvr>
    <a:overrideClrMapping bg1="lt1" tx1="dk1" bg2="lt2" tx2="dk2" accent1="accent1" accent2="accent2" accent3="accent3" accent4="accent4" accent5="accent5" accent6="accent6" hlink="hlink" folHlink="folHlink"/>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C2C21391-8CFF-4A4C-AB73-F49A234A20C9}" type="datetimeFigureOut">
              <a:rPr lang="zh-CN" altLang="en-US" smtClean="0"/>
              <a:pPr/>
              <a:t>2019/4/24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7601093-12A7-4971-AE5D-182785139FC7}" type="slidenum">
              <a:rPr lang="zh-CN" altLang="en-US" smtClean="0"/>
              <a:pPr/>
              <a:t>‹#›</a:t>
            </a:fld>
            <a:endParaRPr lang="zh-CN" altLang="en-US"/>
          </a:p>
        </p:txBody>
      </p:sp>
      <p:pic>
        <p:nvPicPr>
          <p:cNvPr id="7" name="图片 6" descr="19.jpg"/>
          <p:cNvPicPr>
            <a:picLocks noChangeAspect="1"/>
          </p:cNvPicPr>
          <p:nvPr userDrawn="1"/>
        </p:nvPicPr>
        <p:blipFill>
          <a:blip r:embed="rId3" cstate="print"/>
          <a:stretch>
            <a:fillRect/>
          </a:stretch>
        </p:blipFill>
        <p:spPr>
          <a:xfrm>
            <a:off x="0" y="-379656"/>
            <a:ext cx="12192000" cy="7617312"/>
          </a:xfrm>
          <a:prstGeom prst="rect">
            <a:avLst/>
          </a:prstGeom>
        </p:spPr>
      </p:pic>
      <p:pic>
        <p:nvPicPr>
          <p:cNvPr id="8" name="图片 7" descr="43.jpg"/>
          <p:cNvPicPr>
            <a:picLocks noChangeAspect="1"/>
          </p:cNvPicPr>
          <p:nvPr userDrawn="1"/>
        </p:nvPicPr>
        <p:blipFill>
          <a:blip r:embed="rId4" cstate="print"/>
          <a:stretch>
            <a:fillRect/>
          </a:stretch>
        </p:blipFill>
        <p:spPr>
          <a:xfrm>
            <a:off x="350520" y="-160658"/>
            <a:ext cx="11521440" cy="719836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2C21391-8CFF-4A4C-AB73-F49A234A20C9}" type="datetimeFigureOut">
              <a:rPr lang="zh-CN" altLang="en-US" smtClean="0"/>
              <a:pPr/>
              <a:t>2019/4/24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7601093-12A7-4971-AE5D-182785139FC7}"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垂直排列标题与&#10;文本">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2C21391-8CFF-4A4C-AB73-F49A234A20C9}" type="datetimeFigureOut">
              <a:rPr lang="zh-CN" altLang="en-US" smtClean="0"/>
              <a:pPr/>
              <a:t>2019/4/24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7601093-12A7-4971-AE5D-182785139FC7}" type="slidenum">
              <a:rPr lang="zh-CN" altLang="en-US" smtClean="0"/>
              <a:pPr/>
              <a:t>‹#›</a:t>
            </a:fld>
            <a:endParaRPr lang="zh-CN" altLang="en-US"/>
          </a:p>
        </p:txBody>
      </p:sp>
      <p:pic>
        <p:nvPicPr>
          <p:cNvPr id="7" name="图片 6" descr="19.jpg"/>
          <p:cNvPicPr>
            <a:picLocks noChangeAspect="1"/>
          </p:cNvPicPr>
          <p:nvPr userDrawn="1"/>
        </p:nvPicPr>
        <p:blipFill>
          <a:blip r:embed="rId3" cstate="print"/>
          <a:stretch>
            <a:fillRect/>
          </a:stretch>
        </p:blipFill>
        <p:spPr>
          <a:xfrm>
            <a:off x="0" y="-379656"/>
            <a:ext cx="12192000" cy="7617312"/>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C2C21391-8CFF-4A4C-AB73-F49A234A20C9}" type="datetimeFigureOut">
              <a:rPr lang="zh-CN" altLang="en-US" smtClean="0"/>
              <a:pPr/>
              <a:t>2019/4/24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7601093-12A7-4971-AE5D-182785139FC7}"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C2C21391-8CFF-4A4C-AB73-F49A234A20C9}" type="datetimeFigureOut">
              <a:rPr lang="zh-CN" altLang="en-US" smtClean="0"/>
              <a:pPr/>
              <a:t>2019/4/24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7601093-12A7-4971-AE5D-182785139FC7}"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C2C21391-8CFF-4A4C-AB73-F49A234A20C9}" type="datetimeFigureOut">
              <a:rPr lang="zh-CN" altLang="en-US" smtClean="0"/>
              <a:pPr/>
              <a:t>2019/4/24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7601093-12A7-4971-AE5D-182785139FC7}"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C2C21391-8CFF-4A4C-AB73-F49A234A20C9}" type="datetimeFigureOut">
              <a:rPr lang="zh-CN" altLang="en-US" smtClean="0"/>
              <a:pPr/>
              <a:t>2019/4/24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7601093-12A7-4971-AE5D-182785139FC7}"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2C21391-8CFF-4A4C-AB73-F49A234A20C9}" type="datetimeFigureOut">
              <a:rPr lang="zh-CN" altLang="en-US" smtClean="0"/>
              <a:pPr/>
              <a:t>2019/4/24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7601093-12A7-4971-AE5D-182785139FC7}" type="slidenum">
              <a:rPr lang="zh-CN" altLang="en-US" smtClean="0"/>
              <a:pPr/>
              <a:t>‹#›</a:t>
            </a:fld>
            <a:endParaRPr lang="zh-CN" altLang="en-US"/>
          </a:p>
        </p:txBody>
      </p:sp>
      <p:pic>
        <p:nvPicPr>
          <p:cNvPr id="5" name="图片 4" descr="19.jpg"/>
          <p:cNvPicPr>
            <a:picLocks noChangeAspect="1"/>
          </p:cNvPicPr>
          <p:nvPr userDrawn="1"/>
        </p:nvPicPr>
        <p:blipFill>
          <a:blip r:embed="rId3" cstate="print"/>
          <a:stretch>
            <a:fillRect/>
          </a:stretch>
        </p:blipFill>
        <p:spPr>
          <a:xfrm>
            <a:off x="0" y="-379656"/>
            <a:ext cx="12192000" cy="7617312"/>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C2C21391-8CFF-4A4C-AB73-F49A234A20C9}" type="datetimeFigureOut">
              <a:rPr lang="zh-CN" altLang="en-US" smtClean="0"/>
              <a:pPr/>
              <a:t>2019/4/24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7601093-12A7-4971-AE5D-182785139FC7}"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C2C21391-8CFF-4A4C-AB73-F49A234A20C9}" type="datetimeFigureOut">
              <a:rPr lang="zh-CN" altLang="en-US" smtClean="0"/>
              <a:pPr/>
              <a:t>2019/4/24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7601093-12A7-4971-AE5D-182785139FC7}"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C21391-8CFF-4A4C-AB73-F49A234A20C9}" type="datetimeFigureOut">
              <a:rPr lang="zh-CN" altLang="en-US" smtClean="0"/>
              <a:pPr/>
              <a:t>2019/4/24</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601093-12A7-4971-AE5D-182785139FC7}"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www.oracle.com/technetwork/java/javase/downloads/index.html"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标题 1"/>
          <p:cNvSpPr>
            <a:spLocks noGrp="1"/>
          </p:cNvSpPr>
          <p:nvPr>
            <p:ph type="ctrTitle"/>
          </p:nvPr>
        </p:nvSpPr>
        <p:spPr>
          <a:xfrm>
            <a:off x="309096" y="2287593"/>
            <a:ext cx="11044777" cy="1470025"/>
          </a:xfrm>
        </p:spPr>
        <p:txBody>
          <a:bodyPr>
            <a:normAutofit/>
          </a:bodyPr>
          <a:lstStyle/>
          <a:p>
            <a:r>
              <a:rPr lang="en-US" altLang="zh-CN" sz="7200" dirty="0">
                <a:ln w="18415" cmpd="sng">
                  <a:noFill/>
                  <a:prstDash val="solid"/>
                </a:ln>
                <a:solidFill>
                  <a:srgbClr val="00B050"/>
                </a:solidFill>
                <a:latin typeface="Arial" panose="020B0604020202020204" pitchFamily="34" charset="0"/>
                <a:ea typeface="黑体" panose="02010609060101010101" pitchFamily="49" charset="-122"/>
                <a:cs typeface="Arial" panose="020B0604020202020204" pitchFamily="34" charset="0"/>
              </a:rPr>
              <a:t>Java</a:t>
            </a:r>
            <a:r>
              <a:rPr lang="zh-CN" altLang="en-US" sz="7200" dirty="0">
                <a:ln w="18415" cmpd="sng">
                  <a:noFill/>
                  <a:prstDash val="solid"/>
                </a:ln>
                <a:solidFill>
                  <a:srgbClr val="00B050"/>
                </a:solidFill>
                <a:latin typeface="黑体" panose="02010609060101010101" pitchFamily="49" charset="-122"/>
                <a:ea typeface="黑体" panose="02010609060101010101" pitchFamily="49" charset="-122"/>
              </a:rPr>
              <a:t>语言概述</a:t>
            </a:r>
          </a:p>
        </p:txBody>
      </p:sp>
      <p:sp>
        <p:nvSpPr>
          <p:cNvPr id="5" name="TextBox 3"/>
          <p:cNvSpPr>
            <a:spLocks noChangeArrowheads="1"/>
          </p:cNvSpPr>
          <p:nvPr/>
        </p:nvSpPr>
        <p:spPr bwMode="auto">
          <a:xfrm>
            <a:off x="1787525" y="5600700"/>
            <a:ext cx="5308607" cy="1076325"/>
          </a:xfrm>
          <a:prstGeom prst="rect">
            <a:avLst/>
          </a:prstGeom>
          <a:noFill/>
          <a:ln w="9525">
            <a:noFill/>
            <a:miter lim="800000"/>
          </a:ln>
        </p:spPr>
        <p:txBody>
          <a:bodyPr wrap="square">
            <a:spAutoFit/>
          </a:bodyPr>
          <a:lstStyle/>
          <a:p>
            <a:r>
              <a:rPr lang="zh-CN" altLang="en-US" sz="3200" dirty="0">
                <a:solidFill>
                  <a:schemeClr val="bg1"/>
                </a:solidFill>
                <a:latin typeface="微软雅黑" panose="020B0503020204020204" pitchFamily="34" charset="-122"/>
                <a:ea typeface="微软雅黑" panose="020B0503020204020204" pitchFamily="34" charset="-122"/>
                <a:cs typeface="Arial Unicode MS" pitchFamily="34" charset="-122"/>
              </a:rPr>
              <a:t>版权：林山</a:t>
            </a:r>
            <a:endParaRPr lang="en-US" altLang="zh-CN" sz="3200" dirty="0">
              <a:solidFill>
                <a:schemeClr val="bg1"/>
              </a:solidFill>
              <a:latin typeface="微软雅黑" panose="020B0503020204020204" pitchFamily="34" charset="-122"/>
              <a:ea typeface="微软雅黑" panose="020B0503020204020204" pitchFamily="34" charset="-122"/>
              <a:cs typeface="Arial Unicode MS" pitchFamily="34" charset="-122"/>
            </a:endParaRPr>
          </a:p>
          <a:p>
            <a:r>
              <a:rPr lang="en-US" altLang="zh-CN" sz="3200" dirty="0">
                <a:solidFill>
                  <a:schemeClr val="bg1"/>
                </a:solidFill>
                <a:latin typeface="微软雅黑" panose="020B0503020204020204" pitchFamily="34" charset="-122"/>
                <a:ea typeface="微软雅黑" panose="020B0503020204020204" pitchFamily="34" charset="-122"/>
                <a:cs typeface="Arial Unicode MS" pitchFamily="34" charset="-122"/>
              </a:rPr>
              <a:t>QQ</a:t>
            </a:r>
            <a:r>
              <a:rPr lang="zh-CN" altLang="en-US" sz="3200" dirty="0">
                <a:solidFill>
                  <a:schemeClr val="bg1"/>
                </a:solidFill>
                <a:latin typeface="微软雅黑" panose="020B0503020204020204" pitchFamily="34" charset="-122"/>
                <a:ea typeface="微软雅黑" panose="020B0503020204020204" pitchFamily="34" charset="-122"/>
                <a:cs typeface="Arial Unicode MS" pitchFamily="34" charset="-122"/>
              </a:rPr>
              <a:t>：</a:t>
            </a:r>
            <a:r>
              <a:rPr lang="en-US" altLang="zh-CN" sz="3200" dirty="0">
                <a:solidFill>
                  <a:schemeClr val="bg1"/>
                </a:solidFill>
                <a:latin typeface="微软雅黑" panose="020B0503020204020204" pitchFamily="34" charset="-122"/>
                <a:ea typeface="微软雅黑" panose="020B0503020204020204" pitchFamily="34" charset="-122"/>
                <a:cs typeface="Arial Unicode MS" pitchFamily="34" charset="-122"/>
              </a:rPr>
              <a:t>310750801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a:solidFill>
                  <a:srgbClr val="00B050"/>
                </a:solidFill>
                <a:ea typeface="宋体" panose="02010600030101010101" pitchFamily="2" charset="-122"/>
                <a:cs typeface="Times New Roman" panose="02020603050405020304" pitchFamily="18" charset="0"/>
              </a:rPr>
              <a:t>1.2 Java</a:t>
            </a:r>
            <a:r>
              <a:rPr lang="zh-CN" altLang="en-US" b="1" dirty="0">
                <a:solidFill>
                  <a:srgbClr val="00B050"/>
                </a:solidFill>
                <a:ea typeface="宋体" panose="02010600030101010101" pitchFamily="2" charset="-122"/>
                <a:cs typeface="Times New Roman" panose="02020603050405020304" pitchFamily="18" charset="0"/>
              </a:rPr>
              <a:t>语言概述</a:t>
            </a:r>
            <a:br>
              <a:rPr lang="zh-CN" altLang="en-US" b="1" dirty="0">
                <a:solidFill>
                  <a:srgbClr val="00B050"/>
                </a:solidFill>
                <a:ea typeface="宋体" panose="02010600030101010101" pitchFamily="2" charset="-122"/>
                <a:cs typeface="Times New Roman" panose="02020603050405020304" pitchFamily="18" charset="0"/>
              </a:rPr>
            </a:br>
            <a:endParaRPr lang="zh-CN" altLang="en-US" dirty="0">
              <a:solidFill>
                <a:srgbClr val="00B050"/>
              </a:solidFill>
            </a:endParaRPr>
          </a:p>
        </p:txBody>
      </p:sp>
      <p:sp>
        <p:nvSpPr>
          <p:cNvPr id="3" name="内容占位符 2"/>
          <p:cNvSpPr>
            <a:spLocks noGrp="1"/>
          </p:cNvSpPr>
          <p:nvPr>
            <p:ph idx="1"/>
          </p:nvPr>
        </p:nvSpPr>
        <p:spPr/>
        <p:txBody>
          <a:bodyPr/>
          <a:lstStyle/>
          <a:p>
            <a:pPr marL="342900" indent="-342900">
              <a:buFont typeface="Wingdings" panose="05000000000000000000" pitchFamily="2" charset="2"/>
              <a:buChar char="l"/>
            </a:pPr>
            <a:r>
              <a:rPr lang="zh-CN" altLang="en-US" sz="2400" b="1" dirty="0">
                <a:solidFill>
                  <a:srgbClr val="00B050"/>
                </a:solidFill>
                <a:ea typeface="宋体" panose="02010600030101010101" pitchFamily="2" charset="-122"/>
                <a:cs typeface="Times New Roman" panose="02020603050405020304" pitchFamily="18" charset="0"/>
              </a:rPr>
              <a:t>第一代语言</a:t>
            </a:r>
            <a:endParaRPr lang="en-US" altLang="zh-CN" sz="2400" dirty="0">
              <a:solidFill>
                <a:srgbClr val="00B050"/>
              </a:solidFill>
              <a:ea typeface="宋体" panose="02010600030101010101" pitchFamily="2" charset="-122"/>
              <a:cs typeface="Times New Roman" panose="02020603050405020304" pitchFamily="18" charset="0"/>
            </a:endParaRPr>
          </a:p>
          <a:p>
            <a:pPr marL="1085850" lvl="1" indent="-342900">
              <a:buFont typeface="Wingdings" panose="05000000000000000000" pitchFamily="2" charset="2"/>
              <a:buChar char="Ø"/>
            </a:pPr>
            <a:r>
              <a:rPr lang="zh-CN" altLang="en-US" dirty="0">
                <a:solidFill>
                  <a:srgbClr val="00B050"/>
                </a:solidFill>
                <a:ea typeface="宋体" panose="02010600030101010101" pitchFamily="2" charset="-122"/>
                <a:cs typeface="Times New Roman" panose="02020603050405020304" pitchFamily="18" charset="0"/>
              </a:rPr>
              <a:t>打孔机</a:t>
            </a:r>
            <a:r>
              <a:rPr lang="en-US" altLang="zh-CN" dirty="0">
                <a:solidFill>
                  <a:srgbClr val="00B050"/>
                </a:solidFill>
                <a:ea typeface="宋体" panose="02010600030101010101" pitchFamily="2" charset="-122"/>
                <a:cs typeface="Times New Roman" panose="02020603050405020304" pitchFamily="18" charset="0"/>
              </a:rPr>
              <a:t>——</a:t>
            </a:r>
            <a:r>
              <a:rPr lang="zh-CN" altLang="en-US" dirty="0">
                <a:solidFill>
                  <a:srgbClr val="00B050"/>
                </a:solidFill>
                <a:ea typeface="宋体" panose="02010600030101010101" pitchFamily="2" charset="-122"/>
                <a:cs typeface="Times New Roman" panose="02020603050405020304" pitchFamily="18" charset="0"/>
              </a:rPr>
              <a:t>纯机器语言</a:t>
            </a:r>
            <a:endParaRPr lang="en-US" altLang="zh-CN" dirty="0">
              <a:solidFill>
                <a:srgbClr val="00B050"/>
              </a:solidFill>
              <a:ea typeface="宋体" panose="02010600030101010101" pitchFamily="2" charset="-122"/>
              <a:cs typeface="Times New Roman" panose="02020603050405020304" pitchFamily="18" charset="0"/>
            </a:endParaRPr>
          </a:p>
          <a:p>
            <a:pPr marL="342900" indent="-342900">
              <a:buFont typeface="Wingdings" panose="05000000000000000000" pitchFamily="2" charset="2"/>
              <a:buChar char="l"/>
            </a:pPr>
            <a:r>
              <a:rPr lang="zh-CN" altLang="en-US" sz="2400" b="1" dirty="0">
                <a:solidFill>
                  <a:srgbClr val="00B050"/>
                </a:solidFill>
                <a:ea typeface="宋体" panose="02010600030101010101" pitchFamily="2" charset="-122"/>
                <a:cs typeface="Times New Roman" panose="02020603050405020304" pitchFamily="18" charset="0"/>
              </a:rPr>
              <a:t>第二代语言</a:t>
            </a:r>
            <a:endParaRPr lang="en-US" altLang="zh-CN" sz="2400" dirty="0">
              <a:solidFill>
                <a:srgbClr val="00B050"/>
              </a:solidFill>
              <a:ea typeface="宋体" panose="02010600030101010101" pitchFamily="2" charset="-122"/>
              <a:cs typeface="Times New Roman" panose="02020603050405020304" pitchFamily="18" charset="0"/>
            </a:endParaRPr>
          </a:p>
          <a:p>
            <a:pPr marL="1085850" lvl="1" indent="-342900">
              <a:buFont typeface="Wingdings" panose="05000000000000000000" pitchFamily="2" charset="2"/>
              <a:buChar char="Ø"/>
            </a:pPr>
            <a:r>
              <a:rPr lang="zh-CN" altLang="en-US" dirty="0">
                <a:solidFill>
                  <a:srgbClr val="00B050"/>
                </a:solidFill>
                <a:ea typeface="宋体" panose="02010600030101010101" pitchFamily="2" charset="-122"/>
                <a:cs typeface="Times New Roman" panose="02020603050405020304" pitchFamily="18" charset="0"/>
              </a:rPr>
              <a:t>汇编</a:t>
            </a:r>
          </a:p>
          <a:p>
            <a:pPr marL="342900" indent="-342900">
              <a:buFont typeface="Wingdings" panose="05000000000000000000" pitchFamily="2" charset="2"/>
              <a:buChar char="l"/>
            </a:pPr>
            <a:r>
              <a:rPr lang="zh-CN" altLang="en-US" sz="2400" b="1" dirty="0">
                <a:solidFill>
                  <a:srgbClr val="00B050"/>
                </a:solidFill>
                <a:ea typeface="宋体" panose="02010600030101010101" pitchFamily="2" charset="-122"/>
                <a:cs typeface="Times New Roman" panose="02020603050405020304" pitchFamily="18" charset="0"/>
              </a:rPr>
              <a:t>第三代语言</a:t>
            </a:r>
          </a:p>
          <a:p>
            <a:pPr marL="1085850" lvl="1" indent="-342900">
              <a:buFont typeface="Wingdings" panose="05000000000000000000" pitchFamily="2" charset="2"/>
              <a:buChar char="Ø"/>
            </a:pPr>
            <a:r>
              <a:rPr lang="en-US" altLang="zh-CN" dirty="0">
                <a:solidFill>
                  <a:srgbClr val="00B050"/>
                </a:solidFill>
                <a:ea typeface="宋体" panose="02010600030101010101" pitchFamily="2" charset="-122"/>
                <a:cs typeface="Times New Roman" panose="02020603050405020304" pitchFamily="18" charset="0"/>
              </a:rPr>
              <a:t>C</a:t>
            </a:r>
            <a:r>
              <a:rPr lang="zh-CN" altLang="en-US" dirty="0">
                <a:solidFill>
                  <a:srgbClr val="00B050"/>
                </a:solidFill>
                <a:ea typeface="宋体" panose="02010600030101010101" pitchFamily="2" charset="-122"/>
                <a:cs typeface="Times New Roman" panose="02020603050405020304" pitchFamily="18" charset="0"/>
              </a:rPr>
              <a:t>、</a:t>
            </a:r>
            <a:r>
              <a:rPr lang="en-US" altLang="zh-CN" dirty="0">
                <a:solidFill>
                  <a:srgbClr val="00B050"/>
                </a:solidFill>
                <a:ea typeface="宋体" panose="02010600030101010101" pitchFamily="2" charset="-122"/>
                <a:cs typeface="Times New Roman" panose="02020603050405020304" pitchFamily="18" charset="0"/>
              </a:rPr>
              <a:t>Pascal</a:t>
            </a:r>
            <a:r>
              <a:rPr lang="zh-CN" altLang="en-US" dirty="0">
                <a:solidFill>
                  <a:srgbClr val="00B050"/>
                </a:solidFill>
                <a:ea typeface="宋体" panose="02010600030101010101" pitchFamily="2" charset="-122"/>
                <a:cs typeface="Times New Roman" panose="02020603050405020304" pitchFamily="18" charset="0"/>
              </a:rPr>
              <a:t>、</a:t>
            </a:r>
            <a:r>
              <a:rPr lang="en-US" altLang="zh-CN" dirty="0">
                <a:solidFill>
                  <a:srgbClr val="00B050"/>
                </a:solidFill>
                <a:ea typeface="宋体" panose="02010600030101010101" pitchFamily="2" charset="-122"/>
                <a:cs typeface="Times New Roman" panose="02020603050405020304" pitchFamily="18" charset="0"/>
              </a:rPr>
              <a:t>Fortran</a:t>
            </a:r>
            <a:r>
              <a:rPr lang="zh-CN" altLang="en-US" dirty="0">
                <a:solidFill>
                  <a:srgbClr val="00B050"/>
                </a:solidFill>
                <a:ea typeface="宋体" panose="02010600030101010101" pitchFamily="2" charset="-122"/>
                <a:cs typeface="Times New Roman" panose="02020603050405020304" pitchFamily="18" charset="0"/>
              </a:rPr>
              <a:t>面向过程的语言</a:t>
            </a:r>
            <a:endParaRPr lang="en-US" altLang="zh-CN" dirty="0">
              <a:solidFill>
                <a:srgbClr val="00B050"/>
              </a:solidFill>
              <a:ea typeface="宋体" panose="02010600030101010101" pitchFamily="2" charset="-122"/>
              <a:cs typeface="Times New Roman" panose="02020603050405020304" pitchFamily="18" charset="0"/>
            </a:endParaRPr>
          </a:p>
          <a:p>
            <a:pPr marL="1085850" lvl="1" indent="-342900">
              <a:buFont typeface="Wingdings" panose="05000000000000000000" pitchFamily="2" charset="2"/>
              <a:buChar char="Ø"/>
            </a:pPr>
            <a:r>
              <a:rPr lang="en-US" altLang="zh-CN" dirty="0">
                <a:solidFill>
                  <a:srgbClr val="00B050"/>
                </a:solidFill>
                <a:ea typeface="宋体" panose="02010600030101010101" pitchFamily="2" charset="-122"/>
                <a:cs typeface="Times New Roman" panose="02020603050405020304" pitchFamily="18" charset="0"/>
              </a:rPr>
              <a:t>C++</a:t>
            </a:r>
            <a:r>
              <a:rPr lang="zh-CN" altLang="en-US" dirty="0">
                <a:solidFill>
                  <a:srgbClr val="00B050"/>
                </a:solidFill>
                <a:ea typeface="宋体" panose="02010600030101010101" pitchFamily="2" charset="-122"/>
                <a:cs typeface="Times New Roman" panose="02020603050405020304" pitchFamily="18" charset="0"/>
              </a:rPr>
              <a:t>面向过程</a:t>
            </a:r>
            <a:r>
              <a:rPr lang="en-US" altLang="zh-CN" dirty="0">
                <a:solidFill>
                  <a:srgbClr val="00B050"/>
                </a:solidFill>
                <a:ea typeface="宋体" panose="02010600030101010101" pitchFamily="2" charset="-122"/>
                <a:cs typeface="Times New Roman" panose="02020603050405020304" pitchFamily="18" charset="0"/>
              </a:rPr>
              <a:t>/</a:t>
            </a:r>
            <a:r>
              <a:rPr lang="zh-CN" altLang="en-US" dirty="0">
                <a:solidFill>
                  <a:srgbClr val="00B050"/>
                </a:solidFill>
                <a:ea typeface="宋体" panose="02010600030101010101" pitchFamily="2" charset="-122"/>
                <a:cs typeface="Times New Roman" panose="02020603050405020304" pitchFamily="18" charset="0"/>
              </a:rPr>
              <a:t>面向对象</a:t>
            </a:r>
            <a:endParaRPr lang="en-US" altLang="zh-CN" dirty="0">
              <a:solidFill>
                <a:srgbClr val="00B050"/>
              </a:solidFill>
              <a:ea typeface="宋体" panose="02010600030101010101" pitchFamily="2" charset="-122"/>
              <a:cs typeface="Times New Roman" panose="02020603050405020304" pitchFamily="18" charset="0"/>
            </a:endParaRPr>
          </a:p>
          <a:p>
            <a:pPr marL="1085850" lvl="1" indent="-342900">
              <a:buFont typeface="Wingdings" panose="05000000000000000000" pitchFamily="2" charset="2"/>
              <a:buChar char="Ø"/>
            </a:pPr>
            <a:r>
              <a:rPr lang="en-US" altLang="zh-CN" b="1" dirty="0">
                <a:solidFill>
                  <a:srgbClr val="00B050"/>
                </a:solidFill>
                <a:ea typeface="宋体" panose="02010600030101010101" pitchFamily="2" charset="-122"/>
                <a:cs typeface="Times New Roman" panose="02020603050405020304" pitchFamily="18" charset="0"/>
              </a:rPr>
              <a:t>Java</a:t>
            </a:r>
            <a:r>
              <a:rPr lang="zh-CN" altLang="en-US" b="1" dirty="0">
                <a:solidFill>
                  <a:srgbClr val="00B050"/>
                </a:solidFill>
                <a:ea typeface="宋体" panose="02010600030101010101" pitchFamily="2" charset="-122"/>
                <a:cs typeface="Times New Roman" panose="02020603050405020304" pitchFamily="18" charset="0"/>
              </a:rPr>
              <a:t>跨平台的纯面向对象的语言</a:t>
            </a:r>
            <a:endParaRPr lang="en-US" altLang="zh-CN" b="1" dirty="0">
              <a:solidFill>
                <a:srgbClr val="00B050"/>
              </a:solidFill>
              <a:ea typeface="宋体" panose="02010600030101010101" pitchFamily="2" charset="-122"/>
              <a:cs typeface="Times New Roman" panose="02020603050405020304" pitchFamily="18" charset="0"/>
            </a:endParaRPr>
          </a:p>
          <a:p>
            <a:pPr marL="1085850" lvl="1" indent="-342900">
              <a:buFont typeface="Wingdings" panose="05000000000000000000" pitchFamily="2" charset="2"/>
              <a:buChar char="Ø"/>
            </a:pPr>
            <a:r>
              <a:rPr lang="en-US" altLang="zh-CN" dirty="0">
                <a:solidFill>
                  <a:srgbClr val="00B050"/>
                </a:solidFill>
                <a:ea typeface="宋体" panose="02010600030101010101" pitchFamily="2" charset="-122"/>
                <a:cs typeface="Times New Roman" panose="02020603050405020304" pitchFamily="18" charset="0"/>
              </a:rPr>
              <a:t>.NET</a:t>
            </a:r>
            <a:r>
              <a:rPr lang="zh-CN" altLang="en-US" dirty="0">
                <a:solidFill>
                  <a:srgbClr val="00B050"/>
                </a:solidFill>
                <a:ea typeface="宋体" panose="02010600030101010101" pitchFamily="2" charset="-122"/>
                <a:cs typeface="Times New Roman" panose="02020603050405020304" pitchFamily="18" charset="0"/>
              </a:rPr>
              <a:t>跨语言的平台</a:t>
            </a:r>
          </a:p>
          <a:p>
            <a:endParaRPr lang="zh-CN" alt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shkstart\Desktop\1898853977.jpg"/>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8294" t="4431" r="8694" b="4814"/>
          <a:stretch>
            <a:fillRect/>
          </a:stretch>
        </p:blipFill>
        <p:spPr bwMode="auto">
          <a:xfrm>
            <a:off x="2629841" y="1601871"/>
            <a:ext cx="7028329" cy="3065929"/>
          </a:xfrm>
          <a:prstGeom prst="rect">
            <a:avLst/>
          </a:prstGeom>
          <a:noFill/>
          <a:extLst>
            <a:ext uri="{909E8E84-426E-40DD-AFC4-6F175D3DCCD1}">
              <a14:hiddenFill xmlns="" xmlns:a14="http://schemas.microsoft.com/office/drawing/2010/main">
                <a:solidFill>
                  <a:srgbClr val="FFFFFF"/>
                </a:solidFill>
              </a14:hiddenFill>
            </a:ext>
          </a:extLst>
        </p:spPr>
      </p:pic>
      <p:sp>
        <p:nvSpPr>
          <p:cNvPr id="4" name="TextBox 3"/>
          <p:cNvSpPr txBox="1"/>
          <p:nvPr/>
        </p:nvSpPr>
        <p:spPr>
          <a:xfrm>
            <a:off x="903899" y="1628801"/>
            <a:ext cx="10465163" cy="2553335"/>
          </a:xfrm>
          <a:prstGeom prst="rect">
            <a:avLst/>
          </a:prstGeom>
          <a:noFill/>
        </p:spPr>
        <p:txBody>
          <a:bodyPr wrap="square" rtlCol="0">
            <a:spAutoFit/>
          </a:bodyPr>
          <a:lstStyle/>
          <a:p>
            <a:endParaRPr lang="en-US" altLang="zh-CN" sz="8000" b="1" dirty="0">
              <a:latin typeface="Courier New" panose="02070309020205020404" pitchFamily="49" charset="0"/>
              <a:cs typeface="Courier New" panose="02070309020205020404" pitchFamily="49" charset="0"/>
            </a:endParaRPr>
          </a:p>
          <a:p>
            <a:r>
              <a:rPr lang="en-US" altLang="zh-CN" sz="8000" b="1" dirty="0">
                <a:latin typeface="Courier New" panose="02070309020205020404" pitchFamily="49" charset="0"/>
                <a:cs typeface="Courier New" panose="02070309020205020404" pitchFamily="49" charset="0"/>
              </a:rPr>
              <a:t>Why is </a:t>
            </a:r>
            <a:r>
              <a:rPr lang="en-US" altLang="zh-CN" sz="8000" b="1" dirty="0">
                <a:solidFill>
                  <a:srgbClr val="FF0000"/>
                </a:solidFill>
                <a:latin typeface="Courier New" panose="02070309020205020404" pitchFamily="49" charset="0"/>
                <a:cs typeface="Courier New" panose="02070309020205020404" pitchFamily="49" charset="0"/>
              </a:rPr>
              <a:t>        </a:t>
            </a:r>
            <a:r>
              <a:rPr lang="en-US" altLang="zh-CN" sz="8000" b="1" dirty="0">
                <a:latin typeface="Courier New" panose="02070309020205020404" pitchFamily="49" charset="0"/>
                <a:cs typeface="Courier New" panose="02070309020205020404" pitchFamily="49" charset="0"/>
              </a:rPr>
              <a:t>?</a:t>
            </a:r>
            <a:endParaRPr lang="zh-CN" altLang="en-US" sz="8000" b="1" dirty="0">
              <a:latin typeface="Courier New" panose="02070309020205020404" pitchFamily="49" charset="0"/>
              <a:cs typeface="Courier New" panose="02070309020205020404" pitchFamily="49"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89563" y="937275"/>
            <a:ext cx="2976331" cy="954107"/>
          </a:xfrm>
          <a:prstGeom prst="rect">
            <a:avLst/>
          </a:prstGeom>
          <a:noFill/>
        </p:spPr>
        <p:txBody>
          <a:bodyPr wrap="square" rtlCol="0">
            <a:spAutoFit/>
          </a:bodyPr>
          <a:lstStyle/>
          <a:p>
            <a:r>
              <a:rPr lang="en-US" altLang="zh-CN" sz="2800" b="1" dirty="0">
                <a:solidFill>
                  <a:srgbClr val="00B050"/>
                </a:solidFill>
                <a:latin typeface="Courier New" panose="02070309020205020404" pitchFamily="49" charset="0"/>
                <a:ea typeface="宋体" panose="02010600030101010101" pitchFamily="2" charset="-122"/>
                <a:cs typeface="Courier New" panose="02070309020205020404" pitchFamily="49" charset="0"/>
              </a:rPr>
              <a:t>1.</a:t>
            </a:r>
            <a:r>
              <a:rPr lang="zh-CN" altLang="en-US" sz="2800" b="1" dirty="0">
                <a:solidFill>
                  <a:srgbClr val="00B050"/>
                </a:solidFill>
                <a:latin typeface="Courier New" panose="02070309020205020404" pitchFamily="49" charset="0"/>
                <a:ea typeface="宋体" panose="02010600030101010101" pitchFamily="2" charset="-122"/>
                <a:cs typeface="Courier New" panose="02070309020205020404" pitchFamily="49" charset="0"/>
              </a:rPr>
              <a:t>从</a:t>
            </a:r>
            <a:r>
              <a:rPr lang="en-US" altLang="zh-CN" sz="2800" b="1" dirty="0">
                <a:solidFill>
                  <a:srgbClr val="00B050"/>
                </a:solidFill>
                <a:latin typeface="Courier New" panose="02070309020205020404" pitchFamily="49" charset="0"/>
                <a:ea typeface="宋体" panose="02010600030101010101" pitchFamily="2" charset="-122"/>
                <a:cs typeface="Courier New" panose="02070309020205020404" pitchFamily="49" charset="0"/>
              </a:rPr>
              <a:t>java</a:t>
            </a:r>
            <a:r>
              <a:rPr lang="zh-CN" altLang="en-US" sz="2800" b="1" dirty="0">
                <a:solidFill>
                  <a:srgbClr val="00B050"/>
                </a:solidFill>
                <a:latin typeface="Courier New" panose="02070309020205020404" pitchFamily="49" charset="0"/>
                <a:ea typeface="宋体" panose="02010600030101010101" pitchFamily="2" charset="-122"/>
                <a:cs typeface="Courier New" panose="02070309020205020404" pitchFamily="49" charset="0"/>
              </a:rPr>
              <a:t>语言的市场需求来看</a:t>
            </a:r>
          </a:p>
        </p:txBody>
      </p:sp>
      <p:pic>
        <p:nvPicPr>
          <p:cNvPr id="7" name="图片 6">
            <a:extLst>
              <a:ext uri="{FF2B5EF4-FFF2-40B4-BE49-F238E27FC236}">
                <a16:creationId xmlns="" xmlns:a16="http://schemas.microsoft.com/office/drawing/2014/main" id="{10122526-2825-463D-BA8D-18BD0A453C25}"/>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784486" y="1700078"/>
            <a:ext cx="8749606" cy="380061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 xmlns:a16="http://schemas.microsoft.com/office/drawing/2014/main" id="{95C9493E-A104-45EC-ABAB-9EFF82165788}"/>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060847" y="954762"/>
            <a:ext cx="10070306" cy="4948476"/>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61484" y="937275"/>
            <a:ext cx="10133273" cy="523220"/>
          </a:xfrm>
          <a:prstGeom prst="rect">
            <a:avLst/>
          </a:prstGeom>
          <a:noFill/>
        </p:spPr>
        <p:txBody>
          <a:bodyPr wrap="square" rtlCol="0">
            <a:spAutoFit/>
          </a:bodyPr>
          <a:lstStyle/>
          <a:p>
            <a:r>
              <a:rPr lang="en-US" altLang="zh-CN" sz="2800" b="1" dirty="0">
                <a:solidFill>
                  <a:srgbClr val="00B050"/>
                </a:solidFill>
                <a:latin typeface="Courier New" panose="02070309020205020404" pitchFamily="49" charset="0"/>
                <a:ea typeface="新宋体" panose="02010609030101010101" pitchFamily="49" charset="-122"/>
                <a:cs typeface="Courier New" panose="02070309020205020404" pitchFamily="49" charset="0"/>
              </a:rPr>
              <a:t>2.</a:t>
            </a:r>
            <a:r>
              <a:rPr lang="zh-CN" altLang="en-US" sz="2800" b="1" dirty="0">
                <a:solidFill>
                  <a:srgbClr val="00B050"/>
                </a:solidFill>
                <a:latin typeface="Courier New" panose="02070309020205020404" pitchFamily="49" charset="0"/>
                <a:ea typeface="新宋体" panose="02010609030101010101" pitchFamily="49" charset="-122"/>
                <a:cs typeface="Courier New" panose="02070309020205020404" pitchFamily="49" charset="0"/>
              </a:rPr>
              <a:t>从</a:t>
            </a:r>
            <a:r>
              <a:rPr lang="en-US" altLang="zh-CN" sz="2800" b="1" dirty="0">
                <a:solidFill>
                  <a:srgbClr val="00B050"/>
                </a:solidFill>
                <a:latin typeface="Courier New" panose="02070309020205020404" pitchFamily="49" charset="0"/>
                <a:ea typeface="新宋体" panose="02010609030101010101" pitchFamily="49" charset="-122"/>
                <a:cs typeface="Courier New" panose="02070309020205020404" pitchFamily="49" charset="0"/>
              </a:rPr>
              <a:t>java</a:t>
            </a:r>
            <a:r>
              <a:rPr lang="zh-CN" altLang="en-US" sz="2800" b="1" dirty="0">
                <a:solidFill>
                  <a:srgbClr val="00B050"/>
                </a:solidFill>
                <a:latin typeface="Courier New" panose="02070309020205020404" pitchFamily="49" charset="0"/>
                <a:ea typeface="新宋体" panose="02010609030101010101" pitchFamily="49" charset="-122"/>
                <a:cs typeface="Courier New" panose="02070309020205020404" pitchFamily="49" charset="0"/>
              </a:rPr>
              <a:t>语言的诞生、特点说起</a:t>
            </a:r>
          </a:p>
        </p:txBody>
      </p:sp>
      <p:sp>
        <p:nvSpPr>
          <p:cNvPr id="2" name="TextBox 1"/>
          <p:cNvSpPr txBox="1"/>
          <p:nvPr/>
        </p:nvSpPr>
        <p:spPr>
          <a:xfrm>
            <a:off x="463376" y="1628801"/>
            <a:ext cx="11393265" cy="707886"/>
          </a:xfrm>
          <a:prstGeom prst="rect">
            <a:avLst/>
          </a:prstGeom>
          <a:noFill/>
        </p:spPr>
        <p:txBody>
          <a:bodyPr wrap="square" rtlCol="0">
            <a:spAutoFit/>
          </a:bodyPr>
          <a:lstStyle/>
          <a:p>
            <a:r>
              <a:rPr lang="en-US" altLang="zh-CN" sz="2000" dirty="0">
                <a:solidFill>
                  <a:srgbClr val="00B050"/>
                </a:solidFill>
                <a:latin typeface="Courier New" panose="02070309020205020404" pitchFamily="49" charset="0"/>
                <a:ea typeface="新宋体" panose="02010609030101010101" pitchFamily="49" charset="-122"/>
                <a:cs typeface="Courier New" panose="02070309020205020404" pitchFamily="49" charset="0"/>
              </a:rPr>
              <a:t>java</a:t>
            </a:r>
            <a:r>
              <a:rPr lang="zh-CN" altLang="en-US" sz="2000" dirty="0">
                <a:solidFill>
                  <a:srgbClr val="00B050"/>
                </a:solidFill>
                <a:latin typeface="Courier New" panose="02070309020205020404" pitchFamily="49" charset="0"/>
                <a:ea typeface="新宋体" panose="02010609030101010101" pitchFamily="49" charset="-122"/>
                <a:cs typeface="Courier New" panose="02070309020205020404" pitchFamily="49" charset="0"/>
              </a:rPr>
              <a:t>之父</a:t>
            </a:r>
            <a:r>
              <a:rPr lang="en-US" altLang="zh-CN" sz="2000" dirty="0" err="1">
                <a:solidFill>
                  <a:srgbClr val="00B050"/>
                </a:solidFill>
                <a:latin typeface="Courier New" panose="02070309020205020404" pitchFamily="49" charset="0"/>
                <a:ea typeface="新宋体" panose="02010609030101010101" pitchFamily="49" charset="-122"/>
                <a:cs typeface="Courier New" panose="02070309020205020404" pitchFamily="49" charset="0"/>
              </a:rPr>
              <a:t>Jgosling</a:t>
            </a:r>
            <a:r>
              <a:rPr lang="zh-CN" altLang="en-US" sz="2000" dirty="0">
                <a:solidFill>
                  <a:srgbClr val="00B050"/>
                </a:solidFill>
                <a:latin typeface="Courier New" panose="02070309020205020404" pitchFamily="49" charset="0"/>
                <a:ea typeface="新宋体" panose="02010609030101010101" pitchFamily="49" charset="-122"/>
                <a:cs typeface="Courier New" panose="02070309020205020404" pitchFamily="49" charset="0"/>
              </a:rPr>
              <a:t>团队在开发</a:t>
            </a:r>
            <a:r>
              <a:rPr lang="en-US" altLang="zh-CN" sz="2000" dirty="0">
                <a:solidFill>
                  <a:srgbClr val="00B050"/>
                </a:solidFill>
                <a:latin typeface="Courier New" panose="02070309020205020404" pitchFamily="49" charset="0"/>
                <a:ea typeface="新宋体" panose="02010609030101010101" pitchFamily="49" charset="-122"/>
                <a:cs typeface="Courier New" panose="02070309020205020404" pitchFamily="49" charset="0"/>
              </a:rPr>
              <a:t>”Green”</a:t>
            </a:r>
            <a:r>
              <a:rPr lang="zh-CN" altLang="en-US" sz="2000" dirty="0">
                <a:solidFill>
                  <a:srgbClr val="00B050"/>
                </a:solidFill>
                <a:latin typeface="Courier New" panose="02070309020205020404" pitchFamily="49" charset="0"/>
                <a:ea typeface="新宋体" panose="02010609030101010101" pitchFamily="49" charset="-122"/>
                <a:cs typeface="Courier New" panose="02070309020205020404" pitchFamily="49" charset="0"/>
              </a:rPr>
              <a:t>项目时，发现</a:t>
            </a:r>
            <a:r>
              <a:rPr lang="en-US" altLang="zh-CN" sz="2000" dirty="0">
                <a:solidFill>
                  <a:srgbClr val="00B050"/>
                </a:solidFill>
                <a:latin typeface="Courier New" panose="02070309020205020404" pitchFamily="49" charset="0"/>
                <a:ea typeface="新宋体" panose="02010609030101010101" pitchFamily="49" charset="-122"/>
                <a:cs typeface="Courier New" panose="02070309020205020404" pitchFamily="49" charset="0"/>
              </a:rPr>
              <a:t>C</a:t>
            </a:r>
            <a:r>
              <a:rPr lang="zh-CN" altLang="en-US" sz="2000" dirty="0">
                <a:solidFill>
                  <a:srgbClr val="00B050"/>
                </a:solidFill>
                <a:latin typeface="Courier New" panose="02070309020205020404" pitchFamily="49" charset="0"/>
                <a:ea typeface="新宋体" panose="02010609030101010101" pitchFamily="49" charset="-122"/>
                <a:cs typeface="Courier New" panose="02070309020205020404" pitchFamily="49" charset="0"/>
              </a:rPr>
              <a:t>缺少垃圾回收系统，还有可移植的安全性、分布程序设计、和多线程功能。最后，他们想要一种易于移植到各种设备上的平台。</a:t>
            </a:r>
          </a:p>
        </p:txBody>
      </p:sp>
      <p:pic>
        <p:nvPicPr>
          <p:cNvPr id="1027" name="Picture 3" descr="C:\Users\shkstart\Desktop\1.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741592" y="2883092"/>
            <a:ext cx="3096605" cy="3408387"/>
          </a:xfrm>
          <a:prstGeom prst="rect">
            <a:avLst/>
          </a:prstGeom>
          <a:noFill/>
          <a:extLst>
            <a:ext uri="{909E8E84-426E-40DD-AFC4-6F175D3DCCD1}">
              <a14:hiddenFill xmlns="" xmlns:a14="http://schemas.microsoft.com/office/drawing/2010/main">
                <a:solidFill>
                  <a:srgbClr val="FFFFFF"/>
                </a:solidFill>
              </a14:hiddenFill>
            </a:ext>
          </a:extLst>
        </p:spPr>
      </p:pic>
      <p:sp>
        <p:nvSpPr>
          <p:cNvPr id="3" name="矩形 2"/>
          <p:cNvSpPr/>
          <p:nvPr/>
        </p:nvSpPr>
        <p:spPr>
          <a:xfrm>
            <a:off x="463376" y="2873963"/>
            <a:ext cx="8224913" cy="2862322"/>
          </a:xfrm>
          <a:prstGeom prst="rect">
            <a:avLst/>
          </a:prstGeom>
        </p:spPr>
        <p:txBody>
          <a:bodyPr wrap="square">
            <a:spAutoFit/>
          </a:bodyPr>
          <a:lstStyle/>
          <a:p>
            <a:r>
              <a:rPr lang="en-US" altLang="zh-CN" sz="2000" dirty="0">
                <a:solidFill>
                  <a:srgbClr val="00B050"/>
                </a:solidFill>
                <a:latin typeface="Courier New" panose="02070309020205020404" pitchFamily="49" charset="0"/>
                <a:ea typeface="新宋体" panose="02010609030101010101" pitchFamily="49" charset="-122"/>
                <a:cs typeface="Courier New" panose="02070309020205020404" pitchFamily="49" charset="0"/>
              </a:rPr>
              <a:t>Java</a:t>
            </a:r>
            <a:r>
              <a:rPr lang="zh-CN" altLang="en-US" sz="2000" dirty="0">
                <a:solidFill>
                  <a:srgbClr val="00B050"/>
                </a:solidFill>
                <a:latin typeface="Courier New" panose="02070309020205020404" pitchFamily="49" charset="0"/>
                <a:ea typeface="新宋体" panose="02010609030101010101" pitchFamily="49" charset="-122"/>
                <a:cs typeface="Courier New" panose="02070309020205020404" pitchFamily="49" charset="0"/>
              </a:rPr>
              <a:t>确实是从</a:t>
            </a:r>
            <a:r>
              <a:rPr lang="en-US" altLang="zh-CN" sz="2000" dirty="0">
                <a:solidFill>
                  <a:srgbClr val="00B050"/>
                </a:solidFill>
                <a:latin typeface="Courier New" panose="02070309020205020404" pitchFamily="49" charset="0"/>
                <a:ea typeface="新宋体" panose="02010609030101010101" pitchFamily="49" charset="-122"/>
                <a:cs typeface="Courier New" panose="02070309020205020404" pitchFamily="49" charset="0"/>
              </a:rPr>
              <a:t>C</a:t>
            </a:r>
            <a:r>
              <a:rPr lang="zh-CN" altLang="en-US" sz="2000" dirty="0">
                <a:solidFill>
                  <a:srgbClr val="00B050"/>
                </a:solidFill>
                <a:latin typeface="Courier New" panose="02070309020205020404" pitchFamily="49" charset="0"/>
                <a:ea typeface="新宋体" panose="02010609030101010101" pitchFamily="49" charset="-122"/>
                <a:cs typeface="Courier New" panose="02070309020205020404" pitchFamily="49" charset="0"/>
              </a:rPr>
              <a:t>语言和</a:t>
            </a:r>
            <a:r>
              <a:rPr lang="en-US" altLang="zh-CN" sz="2000" dirty="0">
                <a:solidFill>
                  <a:srgbClr val="00B050"/>
                </a:solidFill>
                <a:latin typeface="Courier New" panose="02070309020205020404" pitchFamily="49" charset="0"/>
                <a:ea typeface="新宋体" panose="02010609030101010101" pitchFamily="49" charset="-122"/>
                <a:cs typeface="Courier New" panose="02070309020205020404" pitchFamily="49" charset="0"/>
              </a:rPr>
              <a:t>C++</a:t>
            </a:r>
            <a:r>
              <a:rPr lang="zh-CN" altLang="en-US" sz="2000" dirty="0">
                <a:solidFill>
                  <a:srgbClr val="00B050"/>
                </a:solidFill>
                <a:latin typeface="Courier New" panose="02070309020205020404" pitchFamily="49" charset="0"/>
                <a:ea typeface="新宋体" panose="02010609030101010101" pitchFamily="49" charset="-122"/>
                <a:cs typeface="Courier New" panose="02070309020205020404" pitchFamily="49" charset="0"/>
              </a:rPr>
              <a:t>语言继承了许多成份，甚至可以将</a:t>
            </a:r>
            <a:r>
              <a:rPr lang="en-US" altLang="zh-CN" sz="2000" dirty="0">
                <a:solidFill>
                  <a:srgbClr val="00B050"/>
                </a:solidFill>
                <a:latin typeface="Courier New" panose="02070309020205020404" pitchFamily="49" charset="0"/>
                <a:ea typeface="新宋体" panose="02010609030101010101" pitchFamily="49" charset="-122"/>
                <a:cs typeface="Courier New" panose="02070309020205020404" pitchFamily="49" charset="0"/>
              </a:rPr>
              <a:t>Java</a:t>
            </a:r>
            <a:r>
              <a:rPr lang="zh-CN" altLang="en-US" sz="2000" dirty="0">
                <a:solidFill>
                  <a:srgbClr val="00B050"/>
                </a:solidFill>
                <a:latin typeface="Courier New" panose="02070309020205020404" pitchFamily="49" charset="0"/>
                <a:ea typeface="新宋体" panose="02010609030101010101" pitchFamily="49" charset="-122"/>
                <a:cs typeface="Courier New" panose="02070309020205020404" pitchFamily="49" charset="0"/>
              </a:rPr>
              <a:t>看成是</a:t>
            </a:r>
            <a:r>
              <a:rPr lang="zh-CN" altLang="en-US" sz="2000" b="1" dirty="0">
                <a:solidFill>
                  <a:srgbClr val="00B050"/>
                </a:solidFill>
                <a:latin typeface="Courier New" panose="02070309020205020404" pitchFamily="49" charset="0"/>
                <a:ea typeface="新宋体" panose="02010609030101010101" pitchFamily="49" charset="-122"/>
                <a:cs typeface="Courier New" panose="02070309020205020404" pitchFamily="49" charset="0"/>
              </a:rPr>
              <a:t>类</a:t>
            </a:r>
            <a:r>
              <a:rPr lang="en-US" altLang="zh-CN" sz="2000" b="1" dirty="0">
                <a:solidFill>
                  <a:srgbClr val="00B050"/>
                </a:solidFill>
                <a:latin typeface="Courier New" panose="02070309020205020404" pitchFamily="49" charset="0"/>
                <a:ea typeface="新宋体" panose="02010609030101010101" pitchFamily="49" charset="-122"/>
                <a:cs typeface="Courier New" panose="02070309020205020404" pitchFamily="49" charset="0"/>
              </a:rPr>
              <a:t>C</a:t>
            </a:r>
            <a:r>
              <a:rPr lang="zh-CN" altLang="en-US" sz="2000" b="1" dirty="0">
                <a:solidFill>
                  <a:srgbClr val="00B050"/>
                </a:solidFill>
                <a:latin typeface="Courier New" panose="02070309020205020404" pitchFamily="49" charset="0"/>
                <a:ea typeface="新宋体" panose="02010609030101010101" pitchFamily="49" charset="-122"/>
                <a:cs typeface="Courier New" panose="02070309020205020404" pitchFamily="49" charset="0"/>
              </a:rPr>
              <a:t>语言</a:t>
            </a:r>
            <a:r>
              <a:rPr lang="zh-CN" altLang="en-US" sz="2000" dirty="0">
                <a:solidFill>
                  <a:srgbClr val="00B050"/>
                </a:solidFill>
                <a:latin typeface="Courier New" panose="02070309020205020404" pitchFamily="49" charset="0"/>
                <a:ea typeface="新宋体" panose="02010609030101010101" pitchFamily="49" charset="-122"/>
                <a:cs typeface="Courier New" panose="02070309020205020404" pitchFamily="49" charset="0"/>
              </a:rPr>
              <a:t>发展和衍生的产物。比如</a:t>
            </a:r>
            <a:r>
              <a:rPr lang="en-US" altLang="zh-CN" sz="2000" dirty="0">
                <a:solidFill>
                  <a:srgbClr val="00B050"/>
                </a:solidFill>
                <a:latin typeface="Courier New" panose="02070309020205020404" pitchFamily="49" charset="0"/>
                <a:ea typeface="新宋体" panose="02010609030101010101" pitchFamily="49" charset="-122"/>
                <a:cs typeface="Courier New" panose="02070309020205020404" pitchFamily="49" charset="0"/>
              </a:rPr>
              <a:t>Java</a:t>
            </a:r>
            <a:r>
              <a:rPr lang="zh-CN" altLang="en-US" sz="2000" dirty="0">
                <a:solidFill>
                  <a:srgbClr val="00B050"/>
                </a:solidFill>
                <a:latin typeface="Courier New" panose="02070309020205020404" pitchFamily="49" charset="0"/>
                <a:ea typeface="新宋体" panose="02010609030101010101" pitchFamily="49" charset="-122"/>
                <a:cs typeface="Courier New" panose="02070309020205020404" pitchFamily="49" charset="0"/>
              </a:rPr>
              <a:t>语言的变量声明，操作符形式，参数传递，流程控制等方面和</a:t>
            </a:r>
            <a:r>
              <a:rPr lang="en-US" altLang="zh-CN" sz="2000" dirty="0">
                <a:solidFill>
                  <a:srgbClr val="00B050"/>
                </a:solidFill>
                <a:latin typeface="Courier New" panose="02070309020205020404" pitchFamily="49" charset="0"/>
                <a:ea typeface="新宋体" panose="02010609030101010101" pitchFamily="49" charset="-122"/>
                <a:cs typeface="Courier New" panose="02070309020205020404" pitchFamily="49" charset="0"/>
              </a:rPr>
              <a:t>C</a:t>
            </a:r>
            <a:r>
              <a:rPr lang="zh-CN" altLang="en-US" sz="2000" dirty="0">
                <a:solidFill>
                  <a:srgbClr val="00B050"/>
                </a:solidFill>
                <a:latin typeface="Courier New" panose="02070309020205020404" pitchFamily="49" charset="0"/>
                <a:ea typeface="新宋体" panose="02010609030101010101" pitchFamily="49" charset="-122"/>
                <a:cs typeface="Courier New" panose="02070309020205020404" pitchFamily="49" charset="0"/>
              </a:rPr>
              <a:t>语言、</a:t>
            </a:r>
            <a:r>
              <a:rPr lang="en-US" altLang="zh-CN" sz="2000" dirty="0">
                <a:solidFill>
                  <a:srgbClr val="00B050"/>
                </a:solidFill>
                <a:latin typeface="Courier New" panose="02070309020205020404" pitchFamily="49" charset="0"/>
                <a:ea typeface="新宋体" panose="02010609030101010101" pitchFamily="49" charset="-122"/>
                <a:cs typeface="Courier New" panose="02070309020205020404" pitchFamily="49" charset="0"/>
              </a:rPr>
              <a:t>C++</a:t>
            </a:r>
            <a:r>
              <a:rPr lang="zh-CN" altLang="en-US" sz="2000" dirty="0">
                <a:solidFill>
                  <a:srgbClr val="00B050"/>
                </a:solidFill>
                <a:latin typeface="Courier New" panose="02070309020205020404" pitchFamily="49" charset="0"/>
                <a:ea typeface="新宋体" panose="02010609030101010101" pitchFamily="49" charset="-122"/>
                <a:cs typeface="Courier New" panose="02070309020205020404" pitchFamily="49" charset="0"/>
              </a:rPr>
              <a:t>语言完全相同。但同时，</a:t>
            </a:r>
            <a:r>
              <a:rPr lang="en-US" altLang="zh-CN" sz="2000" dirty="0">
                <a:solidFill>
                  <a:srgbClr val="00B050"/>
                </a:solidFill>
                <a:latin typeface="Courier New" panose="02070309020205020404" pitchFamily="49" charset="0"/>
                <a:ea typeface="新宋体" panose="02010609030101010101" pitchFamily="49" charset="-122"/>
                <a:cs typeface="Courier New" panose="02070309020205020404" pitchFamily="49" charset="0"/>
              </a:rPr>
              <a:t>Java</a:t>
            </a:r>
            <a:r>
              <a:rPr lang="zh-CN" altLang="en-US" sz="2000" dirty="0">
                <a:solidFill>
                  <a:srgbClr val="00B050"/>
                </a:solidFill>
                <a:latin typeface="Courier New" panose="02070309020205020404" pitchFamily="49" charset="0"/>
                <a:ea typeface="新宋体" panose="02010609030101010101" pitchFamily="49" charset="-122"/>
                <a:cs typeface="Courier New" panose="02070309020205020404" pitchFamily="49" charset="0"/>
              </a:rPr>
              <a:t>是一个</a:t>
            </a:r>
            <a:r>
              <a:rPr lang="zh-CN" altLang="en-US" sz="2000" b="1" dirty="0">
                <a:solidFill>
                  <a:srgbClr val="00B050"/>
                </a:solidFill>
                <a:latin typeface="Courier New" panose="02070309020205020404" pitchFamily="49" charset="0"/>
                <a:ea typeface="新宋体" panose="02010609030101010101" pitchFamily="49" charset="-122"/>
                <a:cs typeface="Courier New" panose="02070309020205020404" pitchFamily="49" charset="0"/>
              </a:rPr>
              <a:t>纯粹的面向对象</a:t>
            </a:r>
            <a:r>
              <a:rPr lang="zh-CN" altLang="en-US" sz="2000" dirty="0">
                <a:solidFill>
                  <a:srgbClr val="00B050"/>
                </a:solidFill>
                <a:latin typeface="Courier New" panose="02070309020205020404" pitchFamily="49" charset="0"/>
                <a:ea typeface="新宋体" panose="02010609030101010101" pitchFamily="49" charset="-122"/>
                <a:cs typeface="Courier New" panose="02070309020205020404" pitchFamily="49" charset="0"/>
              </a:rPr>
              <a:t>的程序设计语言，它继承了 </a:t>
            </a:r>
            <a:r>
              <a:rPr lang="en-US" altLang="zh-CN" sz="2000" dirty="0">
                <a:solidFill>
                  <a:srgbClr val="00B050"/>
                </a:solidFill>
                <a:latin typeface="Courier New" panose="02070309020205020404" pitchFamily="49" charset="0"/>
                <a:ea typeface="新宋体" panose="02010609030101010101" pitchFamily="49" charset="-122"/>
                <a:cs typeface="Courier New" panose="02070309020205020404" pitchFamily="49" charset="0"/>
              </a:rPr>
              <a:t>C++</a:t>
            </a:r>
            <a:r>
              <a:rPr lang="zh-CN" altLang="en-US" sz="2000" dirty="0">
                <a:solidFill>
                  <a:srgbClr val="00B050"/>
                </a:solidFill>
                <a:latin typeface="Courier New" panose="02070309020205020404" pitchFamily="49" charset="0"/>
                <a:ea typeface="新宋体" panose="02010609030101010101" pitchFamily="49" charset="-122"/>
                <a:cs typeface="Courier New" panose="02070309020205020404" pitchFamily="49" charset="0"/>
              </a:rPr>
              <a:t>语言面向对象技术的核心。</a:t>
            </a:r>
            <a:r>
              <a:rPr lang="en-US" altLang="zh-CN" sz="2000" dirty="0">
                <a:solidFill>
                  <a:srgbClr val="00B050"/>
                </a:solidFill>
                <a:latin typeface="Courier New" panose="02070309020205020404" pitchFamily="49" charset="0"/>
                <a:ea typeface="新宋体" panose="02010609030101010101" pitchFamily="49" charset="-122"/>
                <a:cs typeface="Courier New" panose="02070309020205020404" pitchFamily="49" charset="0"/>
              </a:rPr>
              <a:t>Java</a:t>
            </a:r>
            <a:r>
              <a:rPr lang="zh-CN" altLang="en-US" sz="2000" dirty="0">
                <a:solidFill>
                  <a:srgbClr val="00B050"/>
                </a:solidFill>
                <a:latin typeface="Courier New" panose="02070309020205020404" pitchFamily="49" charset="0"/>
                <a:ea typeface="新宋体" panose="02010609030101010101" pitchFamily="49" charset="-122"/>
                <a:cs typeface="Courier New" panose="02070309020205020404" pitchFamily="49" charset="0"/>
              </a:rPr>
              <a:t>舍弃了</a:t>
            </a:r>
            <a:r>
              <a:rPr lang="en-US" altLang="zh-CN" sz="2000" dirty="0">
                <a:solidFill>
                  <a:srgbClr val="00B050"/>
                </a:solidFill>
                <a:latin typeface="Courier New" panose="02070309020205020404" pitchFamily="49" charset="0"/>
                <a:ea typeface="新宋体" panose="02010609030101010101" pitchFamily="49" charset="-122"/>
                <a:cs typeface="Courier New" panose="02070309020205020404" pitchFamily="49" charset="0"/>
              </a:rPr>
              <a:t>C</a:t>
            </a:r>
            <a:r>
              <a:rPr lang="zh-CN" altLang="en-US" sz="2000" dirty="0">
                <a:solidFill>
                  <a:srgbClr val="00B050"/>
                </a:solidFill>
                <a:latin typeface="Courier New" panose="02070309020205020404" pitchFamily="49" charset="0"/>
                <a:ea typeface="新宋体" panose="02010609030101010101" pitchFamily="49" charset="-122"/>
                <a:cs typeface="Courier New" panose="02070309020205020404" pitchFamily="49" charset="0"/>
              </a:rPr>
              <a:t>语言中容易引起错误的指针（以引用取代）、运算符重载（</a:t>
            </a:r>
            <a:r>
              <a:rPr lang="en-US" altLang="zh-CN" sz="2000" dirty="0">
                <a:solidFill>
                  <a:srgbClr val="00B050"/>
                </a:solidFill>
                <a:latin typeface="Courier New" panose="02070309020205020404" pitchFamily="49" charset="0"/>
                <a:ea typeface="新宋体" panose="02010609030101010101" pitchFamily="49" charset="-122"/>
                <a:cs typeface="Courier New" panose="02070309020205020404" pitchFamily="49" charset="0"/>
              </a:rPr>
              <a:t>operator overloading</a:t>
            </a:r>
            <a:r>
              <a:rPr lang="zh-CN" altLang="en-US" sz="2000" dirty="0">
                <a:solidFill>
                  <a:srgbClr val="00B050"/>
                </a:solidFill>
                <a:latin typeface="Courier New" panose="02070309020205020404" pitchFamily="49" charset="0"/>
                <a:ea typeface="新宋体" panose="02010609030101010101" pitchFamily="49" charset="-122"/>
                <a:cs typeface="Courier New" panose="02070309020205020404" pitchFamily="49" charset="0"/>
              </a:rPr>
              <a:t>）、多重继承（以接口取代）等特性，增加了垃圾回收器功能用于回收不再被引用的对象所占据的内存空间。</a:t>
            </a:r>
            <a:r>
              <a:rPr lang="en-US" altLang="zh-CN" sz="2000" dirty="0">
                <a:solidFill>
                  <a:srgbClr val="00B050"/>
                </a:solidFill>
                <a:latin typeface="Courier New" panose="02070309020205020404" pitchFamily="49" charset="0"/>
                <a:ea typeface="新宋体" panose="02010609030101010101" pitchFamily="49" charset="-122"/>
                <a:cs typeface="Courier New" panose="02070309020205020404" pitchFamily="49" charset="0"/>
              </a:rPr>
              <a:t>JDK1.5</a:t>
            </a:r>
            <a:r>
              <a:rPr lang="zh-CN" altLang="en-US" sz="2000" dirty="0">
                <a:solidFill>
                  <a:srgbClr val="00B050"/>
                </a:solidFill>
                <a:latin typeface="Courier New" panose="02070309020205020404" pitchFamily="49" charset="0"/>
                <a:ea typeface="新宋体" panose="02010609030101010101" pitchFamily="49" charset="-122"/>
                <a:cs typeface="Courier New" panose="02070309020205020404" pitchFamily="49" charset="0"/>
              </a:rPr>
              <a:t>又引入了泛型编程（</a:t>
            </a:r>
            <a:r>
              <a:rPr lang="en-US" altLang="zh-CN" sz="2000" dirty="0">
                <a:solidFill>
                  <a:srgbClr val="00B050"/>
                </a:solidFill>
                <a:latin typeface="Courier New" panose="02070309020205020404" pitchFamily="49" charset="0"/>
                <a:ea typeface="新宋体" panose="02010609030101010101" pitchFamily="49" charset="-122"/>
                <a:cs typeface="Courier New" panose="02070309020205020404" pitchFamily="49" charset="0"/>
              </a:rPr>
              <a:t>Generic Programming</a:t>
            </a:r>
            <a:r>
              <a:rPr lang="zh-CN" altLang="en-US" sz="2000" dirty="0">
                <a:solidFill>
                  <a:srgbClr val="00B050"/>
                </a:solidFill>
                <a:latin typeface="Courier New" panose="02070309020205020404" pitchFamily="49" charset="0"/>
                <a:ea typeface="新宋体" panose="02010609030101010101" pitchFamily="49" charset="-122"/>
                <a:cs typeface="Courier New" panose="02070309020205020404" pitchFamily="49" charset="0"/>
              </a:rPr>
              <a:t>）、类型安全的枚举、不定长参数和自动装</a:t>
            </a:r>
            <a:r>
              <a:rPr lang="en-US" altLang="zh-CN" sz="2000" dirty="0">
                <a:solidFill>
                  <a:srgbClr val="00B050"/>
                </a:solidFill>
                <a:latin typeface="Courier New" panose="02070309020205020404" pitchFamily="49" charset="0"/>
                <a:ea typeface="新宋体" panose="02010609030101010101" pitchFamily="49" charset="-122"/>
                <a:cs typeface="Courier New" panose="02070309020205020404" pitchFamily="49" charset="0"/>
              </a:rPr>
              <a:t>/</a:t>
            </a:r>
            <a:r>
              <a:rPr lang="zh-CN" altLang="en-US" sz="2000" dirty="0">
                <a:solidFill>
                  <a:srgbClr val="00B050"/>
                </a:solidFill>
                <a:latin typeface="Courier New" panose="02070309020205020404" pitchFamily="49" charset="0"/>
                <a:ea typeface="新宋体" panose="02010609030101010101" pitchFamily="49" charset="-122"/>
                <a:cs typeface="Courier New" panose="02070309020205020404" pitchFamily="49" charset="0"/>
              </a:rPr>
              <a:t>拆箱</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1371" y="549379"/>
            <a:ext cx="5376597" cy="584775"/>
          </a:xfrm>
          <a:prstGeom prst="rect">
            <a:avLst/>
          </a:prstGeom>
          <a:noFill/>
        </p:spPr>
        <p:txBody>
          <a:bodyPr wrap="square" rtlCol="0">
            <a:spAutoFit/>
          </a:bodyPr>
          <a:lstStyle/>
          <a:p>
            <a:r>
              <a:rPr lang="en-US" altLang="zh-CN" sz="3200" b="1" dirty="0">
                <a:solidFill>
                  <a:srgbClr val="00B050"/>
                </a:solidFill>
                <a:latin typeface="Courier New" panose="02070309020205020404" pitchFamily="49" charset="0"/>
                <a:ea typeface="新宋体" panose="02010609030101010101" pitchFamily="49" charset="-122"/>
                <a:cs typeface="Courier New" panose="02070309020205020404" pitchFamily="49" charset="0"/>
              </a:rPr>
              <a:t>java</a:t>
            </a:r>
            <a:r>
              <a:rPr lang="zh-CN" altLang="en-US" sz="3200" b="1" dirty="0">
                <a:solidFill>
                  <a:srgbClr val="00B050"/>
                </a:solidFill>
                <a:latin typeface="Courier New" panose="02070309020205020404" pitchFamily="49" charset="0"/>
                <a:ea typeface="新宋体" panose="02010609030101010101" pitchFamily="49" charset="-122"/>
                <a:cs typeface="Courier New" panose="02070309020205020404" pitchFamily="49" charset="0"/>
              </a:rPr>
              <a:t>语言的主要特性</a:t>
            </a:r>
          </a:p>
        </p:txBody>
      </p:sp>
      <p:sp>
        <p:nvSpPr>
          <p:cNvPr id="3" name="TextBox 2"/>
          <p:cNvSpPr txBox="1"/>
          <p:nvPr/>
        </p:nvSpPr>
        <p:spPr>
          <a:xfrm>
            <a:off x="431371" y="1362888"/>
            <a:ext cx="11617291" cy="4616648"/>
          </a:xfrm>
          <a:prstGeom prst="rect">
            <a:avLst/>
          </a:prstGeom>
          <a:noFill/>
        </p:spPr>
        <p:txBody>
          <a:bodyPr wrap="square" rtlCol="0">
            <a:spAutoFit/>
          </a:bodyPr>
          <a:lstStyle/>
          <a:p>
            <a:r>
              <a:rPr lang="en-US" altLang="zh-CN" sz="2200" b="1" dirty="0">
                <a:solidFill>
                  <a:srgbClr val="00B050"/>
                </a:solidFill>
                <a:latin typeface="Courier New" panose="02070309020205020404" pitchFamily="49" charset="0"/>
                <a:ea typeface="新宋体" panose="02010609030101010101" pitchFamily="49" charset="-122"/>
                <a:cs typeface="Courier New" panose="02070309020205020404" pitchFamily="49" charset="0"/>
              </a:rPr>
              <a:t>Java</a:t>
            </a:r>
            <a:r>
              <a:rPr lang="zh-CN" altLang="en-US" sz="2200" b="1" dirty="0">
                <a:solidFill>
                  <a:srgbClr val="00B050"/>
                </a:solidFill>
                <a:latin typeface="Courier New" panose="02070309020205020404" pitchFamily="49" charset="0"/>
                <a:ea typeface="新宋体" panose="02010609030101010101" pitchFamily="49" charset="-122"/>
                <a:cs typeface="Courier New" panose="02070309020205020404" pitchFamily="49" charset="0"/>
              </a:rPr>
              <a:t>语言是易学的</a:t>
            </a:r>
            <a:r>
              <a:rPr lang="zh-CN" altLang="en-US" sz="2200" dirty="0">
                <a:solidFill>
                  <a:srgbClr val="00B050"/>
                </a:solidFill>
                <a:latin typeface="Courier New" panose="02070309020205020404" pitchFamily="49" charset="0"/>
                <a:ea typeface="新宋体" panose="02010609030101010101" pitchFamily="49" charset="-122"/>
                <a:cs typeface="Courier New" panose="02070309020205020404" pitchFamily="49" charset="0"/>
              </a:rPr>
              <a:t>。</a:t>
            </a:r>
            <a:r>
              <a:rPr lang="en-US" altLang="zh-CN" sz="2200" dirty="0">
                <a:solidFill>
                  <a:srgbClr val="00B050"/>
                </a:solidFill>
                <a:latin typeface="Courier New" panose="02070309020205020404" pitchFamily="49" charset="0"/>
                <a:ea typeface="新宋体" panose="02010609030101010101" pitchFamily="49" charset="-122"/>
                <a:cs typeface="Courier New" panose="02070309020205020404" pitchFamily="49" charset="0"/>
              </a:rPr>
              <a:t>Java</a:t>
            </a:r>
            <a:r>
              <a:rPr lang="zh-CN" altLang="en-US" sz="2200" dirty="0">
                <a:solidFill>
                  <a:srgbClr val="00B050"/>
                </a:solidFill>
                <a:latin typeface="Courier New" panose="02070309020205020404" pitchFamily="49" charset="0"/>
                <a:ea typeface="新宋体" panose="02010609030101010101" pitchFamily="49" charset="-122"/>
                <a:cs typeface="Courier New" panose="02070309020205020404" pitchFamily="49" charset="0"/>
              </a:rPr>
              <a:t>语言的语法与</a:t>
            </a:r>
            <a:r>
              <a:rPr lang="en-US" altLang="zh-CN" sz="2200" dirty="0">
                <a:solidFill>
                  <a:srgbClr val="00B050"/>
                </a:solidFill>
                <a:latin typeface="Courier New" panose="02070309020205020404" pitchFamily="49" charset="0"/>
                <a:ea typeface="新宋体" panose="02010609030101010101" pitchFamily="49" charset="-122"/>
                <a:cs typeface="Courier New" panose="02070309020205020404" pitchFamily="49" charset="0"/>
              </a:rPr>
              <a:t>C</a:t>
            </a:r>
            <a:r>
              <a:rPr lang="zh-CN" altLang="en-US" sz="2200" dirty="0">
                <a:solidFill>
                  <a:srgbClr val="00B050"/>
                </a:solidFill>
                <a:latin typeface="Courier New" panose="02070309020205020404" pitchFamily="49" charset="0"/>
                <a:ea typeface="新宋体" panose="02010609030101010101" pitchFamily="49" charset="-122"/>
                <a:cs typeface="Courier New" panose="02070309020205020404" pitchFamily="49" charset="0"/>
              </a:rPr>
              <a:t>语言和</a:t>
            </a:r>
            <a:r>
              <a:rPr lang="en-US" altLang="zh-CN" sz="2200" dirty="0">
                <a:solidFill>
                  <a:srgbClr val="00B050"/>
                </a:solidFill>
                <a:latin typeface="Courier New" panose="02070309020205020404" pitchFamily="49" charset="0"/>
                <a:ea typeface="新宋体" panose="02010609030101010101" pitchFamily="49" charset="-122"/>
                <a:cs typeface="Courier New" panose="02070309020205020404" pitchFamily="49" charset="0"/>
              </a:rPr>
              <a:t>C++</a:t>
            </a:r>
            <a:r>
              <a:rPr lang="zh-CN" altLang="en-US" sz="2200" dirty="0">
                <a:solidFill>
                  <a:srgbClr val="00B050"/>
                </a:solidFill>
                <a:latin typeface="Courier New" panose="02070309020205020404" pitchFamily="49" charset="0"/>
                <a:ea typeface="新宋体" panose="02010609030101010101" pitchFamily="49" charset="-122"/>
                <a:cs typeface="Courier New" panose="02070309020205020404" pitchFamily="49" charset="0"/>
              </a:rPr>
              <a:t>语言很接近，使得大多数程序员很容易学习和使用</a:t>
            </a:r>
            <a:r>
              <a:rPr lang="en-US" altLang="zh-CN" sz="2200" dirty="0">
                <a:solidFill>
                  <a:srgbClr val="00B050"/>
                </a:solidFill>
                <a:latin typeface="Courier New" panose="02070309020205020404" pitchFamily="49" charset="0"/>
                <a:ea typeface="新宋体" panose="02010609030101010101" pitchFamily="49" charset="-122"/>
                <a:cs typeface="Courier New" panose="02070309020205020404" pitchFamily="49" charset="0"/>
              </a:rPr>
              <a:t>Java</a:t>
            </a:r>
            <a:r>
              <a:rPr lang="zh-CN" altLang="en-US" sz="2200" dirty="0">
                <a:solidFill>
                  <a:srgbClr val="00B050"/>
                </a:solidFill>
                <a:latin typeface="Courier New" panose="02070309020205020404" pitchFamily="49" charset="0"/>
                <a:ea typeface="新宋体" panose="02010609030101010101" pitchFamily="49" charset="-122"/>
                <a:cs typeface="Courier New" panose="02070309020205020404" pitchFamily="49" charset="0"/>
              </a:rPr>
              <a:t>。</a:t>
            </a:r>
            <a:endParaRPr lang="en-US" altLang="zh-CN" sz="2200" dirty="0">
              <a:solidFill>
                <a:srgbClr val="00B050"/>
              </a:solidFill>
              <a:latin typeface="Courier New" panose="02070309020205020404" pitchFamily="49" charset="0"/>
              <a:ea typeface="新宋体" panose="02010609030101010101" pitchFamily="49" charset="-122"/>
              <a:cs typeface="Courier New" panose="02070309020205020404" pitchFamily="49" charset="0"/>
            </a:endParaRPr>
          </a:p>
          <a:p>
            <a:pPr>
              <a:spcBef>
                <a:spcPts val="1200"/>
              </a:spcBef>
            </a:pPr>
            <a:r>
              <a:rPr lang="en-US" altLang="zh-CN" sz="2200" b="1" dirty="0">
                <a:solidFill>
                  <a:srgbClr val="00B050"/>
                </a:solidFill>
                <a:latin typeface="Courier New" panose="02070309020205020404" pitchFamily="49" charset="0"/>
                <a:ea typeface="新宋体" panose="02010609030101010101" pitchFamily="49" charset="-122"/>
                <a:cs typeface="Courier New" panose="02070309020205020404" pitchFamily="49" charset="0"/>
              </a:rPr>
              <a:t>Java</a:t>
            </a:r>
            <a:r>
              <a:rPr lang="zh-CN" altLang="en-US" sz="2200" b="1" dirty="0">
                <a:solidFill>
                  <a:srgbClr val="00B050"/>
                </a:solidFill>
                <a:latin typeface="Courier New" panose="02070309020205020404" pitchFamily="49" charset="0"/>
                <a:ea typeface="新宋体" panose="02010609030101010101" pitchFamily="49" charset="-122"/>
                <a:cs typeface="Courier New" panose="02070309020205020404" pitchFamily="49" charset="0"/>
              </a:rPr>
              <a:t>语言是强制面向对象的</a:t>
            </a:r>
            <a:r>
              <a:rPr lang="zh-CN" altLang="en-US" sz="2200" dirty="0">
                <a:solidFill>
                  <a:srgbClr val="00B050"/>
                </a:solidFill>
                <a:latin typeface="Courier New" panose="02070309020205020404" pitchFamily="49" charset="0"/>
                <a:ea typeface="新宋体" panose="02010609030101010101" pitchFamily="49" charset="-122"/>
                <a:cs typeface="Courier New" panose="02070309020205020404" pitchFamily="49" charset="0"/>
              </a:rPr>
              <a:t>。</a:t>
            </a:r>
            <a:r>
              <a:rPr lang="en-US" altLang="zh-CN" sz="2200" dirty="0">
                <a:solidFill>
                  <a:srgbClr val="00B050"/>
                </a:solidFill>
                <a:latin typeface="Courier New" panose="02070309020205020404" pitchFamily="49" charset="0"/>
                <a:ea typeface="新宋体" panose="02010609030101010101" pitchFamily="49" charset="-122"/>
                <a:cs typeface="Courier New" panose="02070309020205020404" pitchFamily="49" charset="0"/>
              </a:rPr>
              <a:t>Java</a:t>
            </a:r>
            <a:r>
              <a:rPr lang="zh-CN" altLang="en-US" sz="2200" dirty="0">
                <a:solidFill>
                  <a:srgbClr val="00B050"/>
                </a:solidFill>
                <a:latin typeface="Courier New" panose="02070309020205020404" pitchFamily="49" charset="0"/>
                <a:ea typeface="新宋体" panose="02010609030101010101" pitchFamily="49" charset="-122"/>
                <a:cs typeface="Courier New" panose="02070309020205020404" pitchFamily="49" charset="0"/>
              </a:rPr>
              <a:t>语言提供类、接口和继承等原语，为了简单起见，只支持类之间的单继承，但支持接口之间的多继承，并支持类与接口之间的实现机制（关键字为</a:t>
            </a:r>
            <a:r>
              <a:rPr lang="en-US" altLang="zh-CN" sz="2200" dirty="0">
                <a:solidFill>
                  <a:srgbClr val="00B050"/>
                </a:solidFill>
                <a:latin typeface="Courier New" panose="02070309020205020404" pitchFamily="49" charset="0"/>
                <a:ea typeface="新宋体" panose="02010609030101010101" pitchFamily="49" charset="-122"/>
                <a:cs typeface="Courier New" panose="02070309020205020404" pitchFamily="49" charset="0"/>
              </a:rPr>
              <a:t>implements</a:t>
            </a:r>
            <a:r>
              <a:rPr lang="zh-CN" altLang="en-US" sz="2200" dirty="0">
                <a:solidFill>
                  <a:srgbClr val="00B050"/>
                </a:solidFill>
                <a:latin typeface="Courier New" panose="02070309020205020404" pitchFamily="49" charset="0"/>
                <a:ea typeface="新宋体" panose="02010609030101010101" pitchFamily="49" charset="-122"/>
                <a:cs typeface="Courier New" panose="02070309020205020404" pitchFamily="49" charset="0"/>
              </a:rPr>
              <a:t>）。</a:t>
            </a:r>
            <a:endParaRPr lang="en-US" altLang="zh-CN" sz="2200" dirty="0">
              <a:solidFill>
                <a:srgbClr val="00B050"/>
              </a:solidFill>
              <a:latin typeface="Courier New" panose="02070309020205020404" pitchFamily="49" charset="0"/>
              <a:ea typeface="新宋体" panose="02010609030101010101" pitchFamily="49" charset="-122"/>
              <a:cs typeface="Courier New" panose="02070309020205020404" pitchFamily="49" charset="0"/>
            </a:endParaRPr>
          </a:p>
          <a:p>
            <a:pPr>
              <a:spcBef>
                <a:spcPts val="1200"/>
              </a:spcBef>
            </a:pPr>
            <a:r>
              <a:rPr lang="en-US" altLang="zh-CN" sz="2200" b="1" dirty="0">
                <a:solidFill>
                  <a:srgbClr val="00B050"/>
                </a:solidFill>
                <a:latin typeface="Courier New" panose="02070309020205020404" pitchFamily="49" charset="0"/>
                <a:ea typeface="新宋体" panose="02010609030101010101" pitchFamily="49" charset="-122"/>
                <a:cs typeface="Courier New" panose="02070309020205020404" pitchFamily="49" charset="0"/>
              </a:rPr>
              <a:t>Java</a:t>
            </a:r>
            <a:r>
              <a:rPr lang="zh-CN" altLang="en-US" sz="2200" b="1" dirty="0">
                <a:solidFill>
                  <a:srgbClr val="00B050"/>
                </a:solidFill>
                <a:latin typeface="Courier New" panose="02070309020205020404" pitchFamily="49" charset="0"/>
                <a:ea typeface="新宋体" panose="02010609030101010101" pitchFamily="49" charset="-122"/>
                <a:cs typeface="Courier New" panose="02070309020205020404" pitchFamily="49" charset="0"/>
              </a:rPr>
              <a:t>语言是分布式的</a:t>
            </a:r>
            <a:r>
              <a:rPr lang="zh-CN" altLang="en-US" sz="2200" dirty="0">
                <a:solidFill>
                  <a:srgbClr val="00B050"/>
                </a:solidFill>
                <a:latin typeface="Courier New" panose="02070309020205020404" pitchFamily="49" charset="0"/>
                <a:ea typeface="新宋体" panose="02010609030101010101" pitchFamily="49" charset="-122"/>
                <a:cs typeface="Courier New" panose="02070309020205020404" pitchFamily="49" charset="0"/>
              </a:rPr>
              <a:t>。</a:t>
            </a:r>
            <a:r>
              <a:rPr lang="en-US" altLang="zh-CN" sz="2200" dirty="0">
                <a:solidFill>
                  <a:srgbClr val="00B050"/>
                </a:solidFill>
                <a:latin typeface="Courier New" panose="02070309020205020404" pitchFamily="49" charset="0"/>
                <a:ea typeface="新宋体" panose="02010609030101010101" pitchFamily="49" charset="-122"/>
                <a:cs typeface="Courier New" panose="02070309020205020404" pitchFamily="49" charset="0"/>
              </a:rPr>
              <a:t>Java</a:t>
            </a:r>
            <a:r>
              <a:rPr lang="zh-CN" altLang="en-US" sz="2200" dirty="0">
                <a:solidFill>
                  <a:srgbClr val="00B050"/>
                </a:solidFill>
                <a:latin typeface="Courier New" panose="02070309020205020404" pitchFamily="49" charset="0"/>
                <a:ea typeface="新宋体" panose="02010609030101010101" pitchFamily="49" charset="-122"/>
                <a:cs typeface="Courier New" panose="02070309020205020404" pitchFamily="49" charset="0"/>
              </a:rPr>
              <a:t>语言支持</a:t>
            </a:r>
            <a:r>
              <a:rPr lang="en-US" altLang="zh-CN" sz="2200" dirty="0">
                <a:solidFill>
                  <a:srgbClr val="00B050"/>
                </a:solidFill>
                <a:latin typeface="Courier New" panose="02070309020205020404" pitchFamily="49" charset="0"/>
                <a:ea typeface="新宋体" panose="02010609030101010101" pitchFamily="49" charset="-122"/>
                <a:cs typeface="Courier New" panose="02070309020205020404" pitchFamily="49" charset="0"/>
              </a:rPr>
              <a:t>Internet</a:t>
            </a:r>
            <a:r>
              <a:rPr lang="zh-CN" altLang="en-US" sz="2200" dirty="0">
                <a:solidFill>
                  <a:srgbClr val="00B050"/>
                </a:solidFill>
                <a:latin typeface="Courier New" panose="02070309020205020404" pitchFamily="49" charset="0"/>
                <a:ea typeface="新宋体" panose="02010609030101010101" pitchFamily="49" charset="-122"/>
                <a:cs typeface="Courier New" panose="02070309020205020404" pitchFamily="49" charset="0"/>
              </a:rPr>
              <a:t>应用的开发，在基本的</a:t>
            </a:r>
            <a:r>
              <a:rPr lang="en-US" altLang="zh-CN" sz="2200" dirty="0">
                <a:solidFill>
                  <a:srgbClr val="00B050"/>
                </a:solidFill>
                <a:latin typeface="Courier New" panose="02070309020205020404" pitchFamily="49" charset="0"/>
                <a:ea typeface="新宋体" panose="02010609030101010101" pitchFamily="49" charset="-122"/>
                <a:cs typeface="Courier New" panose="02070309020205020404" pitchFamily="49" charset="0"/>
              </a:rPr>
              <a:t>Java</a:t>
            </a:r>
            <a:r>
              <a:rPr lang="zh-CN" altLang="en-US" sz="2200" dirty="0">
                <a:solidFill>
                  <a:srgbClr val="00B050"/>
                </a:solidFill>
                <a:latin typeface="Courier New" panose="02070309020205020404" pitchFamily="49" charset="0"/>
                <a:ea typeface="新宋体" panose="02010609030101010101" pitchFamily="49" charset="-122"/>
                <a:cs typeface="Courier New" panose="02070309020205020404" pitchFamily="49" charset="0"/>
              </a:rPr>
              <a:t>应用编程接口中有一个网络应用编程接口（</a:t>
            </a:r>
            <a:r>
              <a:rPr lang="en-US" altLang="zh-CN" sz="2200" dirty="0">
                <a:solidFill>
                  <a:srgbClr val="00B050"/>
                </a:solidFill>
                <a:latin typeface="Courier New" panose="02070309020205020404" pitchFamily="49" charset="0"/>
                <a:ea typeface="新宋体" panose="02010609030101010101" pitchFamily="49" charset="-122"/>
                <a:cs typeface="Courier New" panose="02070309020205020404" pitchFamily="49" charset="0"/>
              </a:rPr>
              <a:t>java net</a:t>
            </a:r>
            <a:r>
              <a:rPr lang="zh-CN" altLang="en-US" sz="2200" dirty="0">
                <a:solidFill>
                  <a:srgbClr val="00B050"/>
                </a:solidFill>
                <a:latin typeface="Courier New" panose="02070309020205020404" pitchFamily="49" charset="0"/>
                <a:ea typeface="新宋体" panose="02010609030101010101" pitchFamily="49" charset="-122"/>
                <a:cs typeface="Courier New" panose="02070309020205020404" pitchFamily="49" charset="0"/>
              </a:rPr>
              <a:t>），它提供了用于网络应用编程的类库，包括</a:t>
            </a:r>
            <a:r>
              <a:rPr lang="en-US" altLang="zh-CN" sz="2200" dirty="0">
                <a:solidFill>
                  <a:srgbClr val="00B050"/>
                </a:solidFill>
                <a:latin typeface="Courier New" panose="02070309020205020404" pitchFamily="49" charset="0"/>
                <a:ea typeface="新宋体" panose="02010609030101010101" pitchFamily="49" charset="-122"/>
                <a:cs typeface="Courier New" panose="02070309020205020404" pitchFamily="49" charset="0"/>
              </a:rPr>
              <a:t>URL</a:t>
            </a:r>
            <a:r>
              <a:rPr lang="zh-CN" altLang="en-US" sz="2200" dirty="0">
                <a:solidFill>
                  <a:srgbClr val="00B050"/>
                </a:solidFill>
                <a:latin typeface="Courier New" panose="02070309020205020404" pitchFamily="49" charset="0"/>
                <a:ea typeface="新宋体" panose="02010609030101010101" pitchFamily="49" charset="-122"/>
                <a:cs typeface="Courier New" panose="02070309020205020404" pitchFamily="49" charset="0"/>
              </a:rPr>
              <a:t>、</a:t>
            </a:r>
            <a:r>
              <a:rPr lang="en-US" altLang="zh-CN" sz="2200" dirty="0" err="1">
                <a:solidFill>
                  <a:srgbClr val="00B050"/>
                </a:solidFill>
                <a:latin typeface="Courier New" panose="02070309020205020404" pitchFamily="49" charset="0"/>
                <a:ea typeface="新宋体" panose="02010609030101010101" pitchFamily="49" charset="-122"/>
                <a:cs typeface="Courier New" panose="02070309020205020404" pitchFamily="49" charset="0"/>
              </a:rPr>
              <a:t>URLConnection</a:t>
            </a:r>
            <a:r>
              <a:rPr lang="zh-CN" altLang="en-US" sz="2200" dirty="0">
                <a:solidFill>
                  <a:srgbClr val="00B050"/>
                </a:solidFill>
                <a:latin typeface="Courier New" panose="02070309020205020404" pitchFamily="49" charset="0"/>
                <a:ea typeface="新宋体" panose="02010609030101010101" pitchFamily="49" charset="-122"/>
                <a:cs typeface="Courier New" panose="02070309020205020404" pitchFamily="49" charset="0"/>
              </a:rPr>
              <a:t>、</a:t>
            </a:r>
            <a:r>
              <a:rPr lang="en-US" altLang="zh-CN" sz="2200" dirty="0">
                <a:solidFill>
                  <a:srgbClr val="00B050"/>
                </a:solidFill>
                <a:latin typeface="Courier New" panose="02070309020205020404" pitchFamily="49" charset="0"/>
                <a:ea typeface="新宋体" panose="02010609030101010101" pitchFamily="49" charset="-122"/>
                <a:cs typeface="Courier New" panose="02070309020205020404" pitchFamily="49" charset="0"/>
              </a:rPr>
              <a:t>Socket</a:t>
            </a:r>
            <a:r>
              <a:rPr lang="zh-CN" altLang="en-US" sz="2200" dirty="0">
                <a:solidFill>
                  <a:srgbClr val="00B050"/>
                </a:solidFill>
                <a:latin typeface="Courier New" panose="02070309020205020404" pitchFamily="49" charset="0"/>
                <a:ea typeface="新宋体" panose="02010609030101010101" pitchFamily="49" charset="-122"/>
                <a:cs typeface="Courier New" panose="02070309020205020404" pitchFamily="49" charset="0"/>
              </a:rPr>
              <a:t>、</a:t>
            </a:r>
            <a:r>
              <a:rPr lang="en-US" altLang="zh-CN" sz="2200" dirty="0" err="1">
                <a:solidFill>
                  <a:srgbClr val="00B050"/>
                </a:solidFill>
                <a:latin typeface="Courier New" panose="02070309020205020404" pitchFamily="49" charset="0"/>
                <a:ea typeface="新宋体" panose="02010609030101010101" pitchFamily="49" charset="-122"/>
                <a:cs typeface="Courier New" panose="02070309020205020404" pitchFamily="49" charset="0"/>
              </a:rPr>
              <a:t>ServerSocket</a:t>
            </a:r>
            <a:r>
              <a:rPr lang="zh-CN" altLang="en-US" sz="2200" dirty="0">
                <a:solidFill>
                  <a:srgbClr val="00B050"/>
                </a:solidFill>
                <a:latin typeface="Courier New" panose="02070309020205020404" pitchFamily="49" charset="0"/>
                <a:ea typeface="新宋体" panose="02010609030101010101" pitchFamily="49" charset="-122"/>
                <a:cs typeface="Courier New" panose="02070309020205020404" pitchFamily="49" charset="0"/>
              </a:rPr>
              <a:t>等。</a:t>
            </a:r>
            <a:r>
              <a:rPr lang="en-US" altLang="zh-CN" sz="2200" dirty="0">
                <a:solidFill>
                  <a:srgbClr val="00B050"/>
                </a:solidFill>
                <a:latin typeface="Courier New" panose="02070309020205020404" pitchFamily="49" charset="0"/>
                <a:ea typeface="新宋体" panose="02010609030101010101" pitchFamily="49" charset="-122"/>
                <a:cs typeface="Courier New" panose="02070309020205020404" pitchFamily="49" charset="0"/>
              </a:rPr>
              <a:t>Java</a:t>
            </a:r>
            <a:r>
              <a:rPr lang="zh-CN" altLang="en-US" sz="2200" dirty="0">
                <a:solidFill>
                  <a:srgbClr val="00B050"/>
                </a:solidFill>
                <a:latin typeface="Courier New" panose="02070309020205020404" pitchFamily="49" charset="0"/>
                <a:ea typeface="新宋体" panose="02010609030101010101" pitchFamily="49" charset="-122"/>
                <a:cs typeface="Courier New" panose="02070309020205020404" pitchFamily="49" charset="0"/>
              </a:rPr>
              <a:t>的</a:t>
            </a:r>
            <a:r>
              <a:rPr lang="en-US" altLang="zh-CN" sz="2200" dirty="0">
                <a:solidFill>
                  <a:srgbClr val="00B050"/>
                </a:solidFill>
                <a:latin typeface="Courier New" panose="02070309020205020404" pitchFamily="49" charset="0"/>
                <a:ea typeface="新宋体" panose="02010609030101010101" pitchFamily="49" charset="-122"/>
                <a:cs typeface="Courier New" panose="02070309020205020404" pitchFamily="49" charset="0"/>
              </a:rPr>
              <a:t>RMI</a:t>
            </a:r>
            <a:r>
              <a:rPr lang="zh-CN" altLang="en-US" sz="2200" dirty="0">
                <a:solidFill>
                  <a:srgbClr val="00B050"/>
                </a:solidFill>
                <a:latin typeface="Courier New" panose="02070309020205020404" pitchFamily="49" charset="0"/>
                <a:ea typeface="新宋体" panose="02010609030101010101" pitchFamily="49" charset="-122"/>
                <a:cs typeface="Courier New" panose="02070309020205020404" pitchFamily="49" charset="0"/>
              </a:rPr>
              <a:t>（远程方法激活）机制也是开发分布式应用的重要手段。</a:t>
            </a:r>
            <a:endParaRPr lang="en-US" altLang="zh-CN" sz="2200" dirty="0">
              <a:solidFill>
                <a:srgbClr val="00B050"/>
              </a:solidFill>
              <a:latin typeface="Courier New" panose="02070309020205020404" pitchFamily="49" charset="0"/>
              <a:ea typeface="新宋体" panose="02010609030101010101" pitchFamily="49" charset="-122"/>
              <a:cs typeface="Courier New" panose="02070309020205020404" pitchFamily="49" charset="0"/>
            </a:endParaRPr>
          </a:p>
          <a:p>
            <a:pPr>
              <a:spcBef>
                <a:spcPts val="1200"/>
              </a:spcBef>
            </a:pPr>
            <a:r>
              <a:rPr lang="en-US" altLang="zh-CN" sz="2200" b="1" dirty="0">
                <a:solidFill>
                  <a:srgbClr val="00B050"/>
                </a:solidFill>
                <a:latin typeface="Courier New" panose="02070309020205020404" pitchFamily="49" charset="0"/>
                <a:ea typeface="新宋体" panose="02010609030101010101" pitchFamily="49" charset="-122"/>
                <a:cs typeface="Courier New" panose="02070309020205020404" pitchFamily="49" charset="0"/>
              </a:rPr>
              <a:t>Java</a:t>
            </a:r>
            <a:r>
              <a:rPr lang="zh-CN" altLang="en-US" sz="2200" b="1" dirty="0">
                <a:solidFill>
                  <a:srgbClr val="00B050"/>
                </a:solidFill>
                <a:latin typeface="Courier New" panose="02070309020205020404" pitchFamily="49" charset="0"/>
                <a:ea typeface="新宋体" panose="02010609030101010101" pitchFamily="49" charset="-122"/>
                <a:cs typeface="Courier New" panose="02070309020205020404" pitchFamily="49" charset="0"/>
              </a:rPr>
              <a:t>语言是健壮的。</a:t>
            </a:r>
            <a:r>
              <a:rPr lang="en-US" altLang="zh-CN" sz="2200" dirty="0">
                <a:solidFill>
                  <a:srgbClr val="00B050"/>
                </a:solidFill>
                <a:latin typeface="Courier New" panose="02070309020205020404" pitchFamily="49" charset="0"/>
                <a:ea typeface="新宋体" panose="02010609030101010101" pitchFamily="49" charset="-122"/>
                <a:cs typeface="Courier New" panose="02070309020205020404" pitchFamily="49" charset="0"/>
              </a:rPr>
              <a:t>Java</a:t>
            </a:r>
            <a:r>
              <a:rPr lang="zh-CN" altLang="en-US" sz="2200" dirty="0">
                <a:solidFill>
                  <a:srgbClr val="00B050"/>
                </a:solidFill>
                <a:latin typeface="Courier New" panose="02070309020205020404" pitchFamily="49" charset="0"/>
                <a:ea typeface="新宋体" panose="02010609030101010101" pitchFamily="49" charset="-122"/>
                <a:cs typeface="Courier New" panose="02070309020205020404" pitchFamily="49" charset="0"/>
              </a:rPr>
              <a:t>的强类型机制、异常处理、垃圾的自动收集等是</a:t>
            </a:r>
            <a:r>
              <a:rPr lang="en-US" altLang="zh-CN" sz="2200" dirty="0">
                <a:solidFill>
                  <a:srgbClr val="00B050"/>
                </a:solidFill>
                <a:latin typeface="Courier New" panose="02070309020205020404" pitchFamily="49" charset="0"/>
                <a:ea typeface="新宋体" panose="02010609030101010101" pitchFamily="49" charset="-122"/>
                <a:cs typeface="Courier New" panose="02070309020205020404" pitchFamily="49" charset="0"/>
              </a:rPr>
              <a:t>Java</a:t>
            </a:r>
            <a:r>
              <a:rPr lang="zh-CN" altLang="en-US" sz="2200" dirty="0">
                <a:solidFill>
                  <a:srgbClr val="00B050"/>
                </a:solidFill>
                <a:latin typeface="Courier New" panose="02070309020205020404" pitchFamily="49" charset="0"/>
                <a:ea typeface="新宋体" panose="02010609030101010101" pitchFamily="49" charset="-122"/>
                <a:cs typeface="Courier New" panose="02070309020205020404" pitchFamily="49" charset="0"/>
              </a:rPr>
              <a:t>程序健壮性的重要保证。对指针的丢弃是</a:t>
            </a:r>
            <a:r>
              <a:rPr lang="en-US" altLang="zh-CN" sz="2200" dirty="0">
                <a:solidFill>
                  <a:srgbClr val="00B050"/>
                </a:solidFill>
                <a:latin typeface="Courier New" panose="02070309020205020404" pitchFamily="49" charset="0"/>
                <a:ea typeface="新宋体" panose="02010609030101010101" pitchFamily="49" charset="-122"/>
                <a:cs typeface="Courier New" panose="02070309020205020404" pitchFamily="49" charset="0"/>
              </a:rPr>
              <a:t>Java</a:t>
            </a:r>
            <a:r>
              <a:rPr lang="zh-CN" altLang="en-US" sz="2200" dirty="0">
                <a:solidFill>
                  <a:srgbClr val="00B050"/>
                </a:solidFill>
                <a:latin typeface="Courier New" panose="02070309020205020404" pitchFamily="49" charset="0"/>
                <a:ea typeface="新宋体" panose="02010609030101010101" pitchFamily="49" charset="-122"/>
                <a:cs typeface="Courier New" panose="02070309020205020404" pitchFamily="49" charset="0"/>
              </a:rPr>
              <a:t>的明智选择。</a:t>
            </a:r>
            <a:endParaRPr lang="en-US" altLang="zh-CN" sz="2200" dirty="0">
              <a:solidFill>
                <a:srgbClr val="00B050"/>
              </a:solidFill>
              <a:latin typeface="Courier New" panose="02070309020205020404" pitchFamily="49" charset="0"/>
              <a:ea typeface="新宋体" panose="02010609030101010101" pitchFamily="49" charset="-122"/>
              <a:cs typeface="Courier New" panose="02070309020205020404" pitchFamily="49" charset="0"/>
            </a:endParaRPr>
          </a:p>
          <a:p>
            <a:endParaRPr lang="zh-CN" altLang="en-US" sz="2200" dirty="0">
              <a:latin typeface="Courier New" panose="02070309020205020404" pitchFamily="49" charset="0"/>
              <a:ea typeface="新宋体" panose="02010609030101010101" pitchFamily="49" charset="-122"/>
              <a:cs typeface="Courier New" panose="02070309020205020404" pitchFamily="49"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5162" y="574137"/>
            <a:ext cx="5376597" cy="584775"/>
          </a:xfrm>
          <a:prstGeom prst="rect">
            <a:avLst/>
          </a:prstGeom>
          <a:noFill/>
        </p:spPr>
        <p:txBody>
          <a:bodyPr wrap="square" rtlCol="0">
            <a:spAutoFit/>
          </a:bodyPr>
          <a:lstStyle/>
          <a:p>
            <a:r>
              <a:rPr lang="en-US" altLang="zh-CN" sz="3200" b="1" dirty="0">
                <a:solidFill>
                  <a:srgbClr val="00B050"/>
                </a:solidFill>
                <a:latin typeface="Courier New" panose="02070309020205020404" pitchFamily="49" charset="0"/>
                <a:ea typeface="新宋体" panose="02010609030101010101" pitchFamily="49" charset="-122"/>
                <a:cs typeface="Courier New" panose="02070309020205020404" pitchFamily="49" charset="0"/>
              </a:rPr>
              <a:t>java</a:t>
            </a:r>
            <a:r>
              <a:rPr lang="zh-CN" altLang="en-US" sz="3200" b="1" dirty="0">
                <a:solidFill>
                  <a:srgbClr val="00B050"/>
                </a:solidFill>
                <a:latin typeface="Courier New" panose="02070309020205020404" pitchFamily="49" charset="0"/>
                <a:ea typeface="新宋体" panose="02010609030101010101" pitchFamily="49" charset="-122"/>
                <a:cs typeface="Courier New" panose="02070309020205020404" pitchFamily="49" charset="0"/>
              </a:rPr>
              <a:t>语言的主要特性</a:t>
            </a:r>
          </a:p>
        </p:txBody>
      </p:sp>
      <p:sp>
        <p:nvSpPr>
          <p:cNvPr id="3" name="TextBox 2"/>
          <p:cNvSpPr txBox="1"/>
          <p:nvPr/>
        </p:nvSpPr>
        <p:spPr>
          <a:xfrm>
            <a:off x="431371" y="1362888"/>
            <a:ext cx="11617291" cy="4278094"/>
          </a:xfrm>
          <a:prstGeom prst="rect">
            <a:avLst/>
          </a:prstGeom>
          <a:noFill/>
        </p:spPr>
        <p:txBody>
          <a:bodyPr wrap="square" rtlCol="0">
            <a:spAutoFit/>
          </a:bodyPr>
          <a:lstStyle/>
          <a:p>
            <a:r>
              <a:rPr lang="en-US" altLang="zh-CN" sz="2200" b="1" dirty="0">
                <a:solidFill>
                  <a:srgbClr val="00B050"/>
                </a:solidFill>
                <a:latin typeface="Courier New" panose="02070309020205020404" pitchFamily="49" charset="0"/>
                <a:ea typeface="新宋体" panose="02010609030101010101" pitchFamily="49" charset="-122"/>
                <a:cs typeface="Courier New" panose="02070309020205020404" pitchFamily="49" charset="0"/>
              </a:rPr>
              <a:t>Java</a:t>
            </a:r>
            <a:r>
              <a:rPr lang="zh-CN" altLang="en-US" sz="2200" b="1" dirty="0">
                <a:solidFill>
                  <a:srgbClr val="00B050"/>
                </a:solidFill>
                <a:latin typeface="Courier New" panose="02070309020205020404" pitchFamily="49" charset="0"/>
                <a:ea typeface="新宋体" panose="02010609030101010101" pitchFamily="49" charset="-122"/>
                <a:cs typeface="Courier New" panose="02070309020205020404" pitchFamily="49" charset="0"/>
              </a:rPr>
              <a:t>语言是安全的。</a:t>
            </a:r>
            <a:r>
              <a:rPr lang="en-US" altLang="zh-CN" sz="2200" dirty="0">
                <a:solidFill>
                  <a:srgbClr val="00B050"/>
                </a:solidFill>
                <a:latin typeface="Courier New" panose="02070309020205020404" pitchFamily="49" charset="0"/>
                <a:ea typeface="新宋体" panose="02010609030101010101" pitchFamily="49" charset="-122"/>
                <a:cs typeface="Courier New" panose="02070309020205020404" pitchFamily="49" charset="0"/>
              </a:rPr>
              <a:t>Java</a:t>
            </a:r>
            <a:r>
              <a:rPr lang="zh-CN" altLang="en-US" sz="2200" dirty="0">
                <a:solidFill>
                  <a:srgbClr val="00B050"/>
                </a:solidFill>
                <a:latin typeface="Courier New" panose="02070309020205020404" pitchFamily="49" charset="0"/>
                <a:ea typeface="新宋体" panose="02010609030101010101" pitchFamily="49" charset="-122"/>
                <a:cs typeface="Courier New" panose="02070309020205020404" pitchFamily="49" charset="0"/>
              </a:rPr>
              <a:t>通常被用在网络环境中，为此，</a:t>
            </a:r>
            <a:r>
              <a:rPr lang="en-US" altLang="zh-CN" sz="2200" dirty="0">
                <a:solidFill>
                  <a:srgbClr val="00B050"/>
                </a:solidFill>
                <a:latin typeface="Courier New" panose="02070309020205020404" pitchFamily="49" charset="0"/>
                <a:ea typeface="新宋体" panose="02010609030101010101" pitchFamily="49" charset="-122"/>
                <a:cs typeface="Courier New" panose="02070309020205020404" pitchFamily="49" charset="0"/>
              </a:rPr>
              <a:t>Java</a:t>
            </a:r>
            <a:r>
              <a:rPr lang="zh-CN" altLang="en-US" sz="2200" dirty="0">
                <a:solidFill>
                  <a:srgbClr val="00B050"/>
                </a:solidFill>
                <a:latin typeface="Courier New" panose="02070309020205020404" pitchFamily="49" charset="0"/>
                <a:ea typeface="新宋体" panose="02010609030101010101" pitchFamily="49" charset="-122"/>
                <a:cs typeface="Courier New" panose="02070309020205020404" pitchFamily="49" charset="0"/>
              </a:rPr>
              <a:t>提供了一个安全机制以防恶意代码的攻击。如：安全防范机制（类</a:t>
            </a:r>
            <a:r>
              <a:rPr lang="en-US" altLang="zh-CN" sz="2200" dirty="0" err="1">
                <a:solidFill>
                  <a:srgbClr val="00B050"/>
                </a:solidFill>
                <a:latin typeface="Courier New" panose="02070309020205020404" pitchFamily="49" charset="0"/>
                <a:ea typeface="新宋体" panose="02010609030101010101" pitchFamily="49" charset="-122"/>
                <a:cs typeface="Courier New" panose="02070309020205020404" pitchFamily="49" charset="0"/>
              </a:rPr>
              <a:t>ClassLoader</a:t>
            </a:r>
            <a:r>
              <a:rPr lang="zh-CN" altLang="en-US" sz="2200" dirty="0">
                <a:solidFill>
                  <a:srgbClr val="00B050"/>
                </a:solidFill>
                <a:latin typeface="Courier New" panose="02070309020205020404" pitchFamily="49" charset="0"/>
                <a:ea typeface="新宋体" panose="02010609030101010101" pitchFamily="49" charset="-122"/>
                <a:cs typeface="Courier New" panose="02070309020205020404" pitchFamily="49" charset="0"/>
              </a:rPr>
              <a:t>），如分配不同的名字空间以防替代本地的同名类、字节代码检查。</a:t>
            </a:r>
            <a:endParaRPr lang="en-US" altLang="zh-CN" sz="2200" b="1" dirty="0">
              <a:solidFill>
                <a:srgbClr val="00B050"/>
              </a:solidFill>
              <a:latin typeface="Courier New" panose="02070309020205020404" pitchFamily="49" charset="0"/>
              <a:ea typeface="新宋体" panose="02010609030101010101" pitchFamily="49" charset="-122"/>
              <a:cs typeface="Courier New" panose="02070309020205020404" pitchFamily="49" charset="0"/>
            </a:endParaRPr>
          </a:p>
          <a:p>
            <a:pPr>
              <a:spcBef>
                <a:spcPts val="1200"/>
              </a:spcBef>
            </a:pPr>
            <a:r>
              <a:rPr lang="en-US" altLang="zh-CN" sz="2200" b="1" dirty="0">
                <a:solidFill>
                  <a:srgbClr val="00B050"/>
                </a:solidFill>
                <a:latin typeface="Courier New" panose="02070309020205020404" pitchFamily="49" charset="0"/>
                <a:ea typeface="新宋体" panose="02010609030101010101" pitchFamily="49" charset="-122"/>
                <a:cs typeface="Courier New" panose="02070309020205020404" pitchFamily="49" charset="0"/>
              </a:rPr>
              <a:t>Java</a:t>
            </a:r>
            <a:r>
              <a:rPr lang="zh-CN" altLang="en-US" sz="2200" b="1" dirty="0">
                <a:solidFill>
                  <a:srgbClr val="00B050"/>
                </a:solidFill>
                <a:latin typeface="Courier New" panose="02070309020205020404" pitchFamily="49" charset="0"/>
                <a:ea typeface="新宋体" panose="02010609030101010101" pitchFamily="49" charset="-122"/>
                <a:cs typeface="Courier New" panose="02070309020205020404" pitchFamily="49" charset="0"/>
              </a:rPr>
              <a:t>语言是体系结构中立的。</a:t>
            </a:r>
            <a:r>
              <a:rPr lang="en-US" altLang="zh-CN" sz="2200" dirty="0">
                <a:solidFill>
                  <a:srgbClr val="00B050"/>
                </a:solidFill>
                <a:latin typeface="Courier New" panose="02070309020205020404" pitchFamily="49" charset="0"/>
                <a:ea typeface="新宋体" panose="02010609030101010101" pitchFamily="49" charset="-122"/>
                <a:cs typeface="Courier New" panose="02070309020205020404" pitchFamily="49" charset="0"/>
              </a:rPr>
              <a:t>Java</a:t>
            </a:r>
            <a:r>
              <a:rPr lang="zh-CN" altLang="en-US" sz="2200" dirty="0">
                <a:solidFill>
                  <a:srgbClr val="00B050"/>
                </a:solidFill>
                <a:latin typeface="Courier New" panose="02070309020205020404" pitchFamily="49" charset="0"/>
                <a:ea typeface="新宋体" panose="02010609030101010101" pitchFamily="49" charset="-122"/>
                <a:cs typeface="Courier New" panose="02070309020205020404" pitchFamily="49" charset="0"/>
              </a:rPr>
              <a:t>程序（后缀为</a:t>
            </a:r>
            <a:r>
              <a:rPr lang="en-US" altLang="zh-CN" sz="2200" dirty="0">
                <a:solidFill>
                  <a:srgbClr val="00B050"/>
                </a:solidFill>
                <a:latin typeface="Courier New" panose="02070309020205020404" pitchFamily="49" charset="0"/>
                <a:ea typeface="新宋体" panose="02010609030101010101" pitchFamily="49" charset="-122"/>
                <a:cs typeface="Courier New" panose="02070309020205020404" pitchFamily="49" charset="0"/>
              </a:rPr>
              <a:t>java</a:t>
            </a:r>
            <a:r>
              <a:rPr lang="zh-CN" altLang="en-US" sz="2200" dirty="0">
                <a:solidFill>
                  <a:srgbClr val="00B050"/>
                </a:solidFill>
                <a:latin typeface="Courier New" panose="02070309020205020404" pitchFamily="49" charset="0"/>
                <a:ea typeface="新宋体" panose="02010609030101010101" pitchFamily="49" charset="-122"/>
                <a:cs typeface="Courier New" panose="02070309020205020404" pitchFamily="49" charset="0"/>
              </a:rPr>
              <a:t>的文件）在</a:t>
            </a:r>
            <a:r>
              <a:rPr lang="en-US" altLang="zh-CN" sz="2200" dirty="0">
                <a:solidFill>
                  <a:srgbClr val="00B050"/>
                </a:solidFill>
                <a:latin typeface="Courier New" panose="02070309020205020404" pitchFamily="49" charset="0"/>
                <a:ea typeface="新宋体" panose="02010609030101010101" pitchFamily="49" charset="-122"/>
                <a:cs typeface="Courier New" panose="02070309020205020404" pitchFamily="49" charset="0"/>
              </a:rPr>
              <a:t>Java</a:t>
            </a:r>
            <a:r>
              <a:rPr lang="zh-CN" altLang="en-US" sz="2200" dirty="0">
                <a:solidFill>
                  <a:srgbClr val="00B050"/>
                </a:solidFill>
                <a:latin typeface="Courier New" panose="02070309020205020404" pitchFamily="49" charset="0"/>
                <a:ea typeface="新宋体" panose="02010609030101010101" pitchFamily="49" charset="-122"/>
                <a:cs typeface="Courier New" panose="02070309020205020404" pitchFamily="49" charset="0"/>
              </a:rPr>
              <a:t>平台上被编译为体系结构中立的字节码格式（后缀为</a:t>
            </a:r>
            <a:r>
              <a:rPr lang="en-US" altLang="zh-CN" sz="2200" dirty="0">
                <a:solidFill>
                  <a:srgbClr val="00B050"/>
                </a:solidFill>
                <a:latin typeface="Courier New" panose="02070309020205020404" pitchFamily="49" charset="0"/>
                <a:ea typeface="新宋体" panose="02010609030101010101" pitchFamily="49" charset="-122"/>
                <a:cs typeface="Courier New" panose="02070309020205020404" pitchFamily="49" charset="0"/>
              </a:rPr>
              <a:t>class</a:t>
            </a:r>
            <a:r>
              <a:rPr lang="zh-CN" altLang="en-US" sz="2200" dirty="0">
                <a:solidFill>
                  <a:srgbClr val="00B050"/>
                </a:solidFill>
                <a:latin typeface="Courier New" panose="02070309020205020404" pitchFamily="49" charset="0"/>
                <a:ea typeface="新宋体" panose="02010609030101010101" pitchFamily="49" charset="-122"/>
                <a:cs typeface="Courier New" panose="02070309020205020404" pitchFamily="49" charset="0"/>
              </a:rPr>
              <a:t>的文件），然后可以在实现这个</a:t>
            </a:r>
            <a:r>
              <a:rPr lang="en-US" altLang="zh-CN" sz="2200" dirty="0">
                <a:solidFill>
                  <a:srgbClr val="00B050"/>
                </a:solidFill>
                <a:latin typeface="Courier New" panose="02070309020205020404" pitchFamily="49" charset="0"/>
                <a:ea typeface="新宋体" panose="02010609030101010101" pitchFamily="49" charset="-122"/>
                <a:cs typeface="Courier New" panose="02070309020205020404" pitchFamily="49" charset="0"/>
              </a:rPr>
              <a:t>Java</a:t>
            </a:r>
            <a:r>
              <a:rPr lang="zh-CN" altLang="en-US" sz="2200" dirty="0">
                <a:solidFill>
                  <a:srgbClr val="00B050"/>
                </a:solidFill>
                <a:latin typeface="Courier New" panose="02070309020205020404" pitchFamily="49" charset="0"/>
                <a:ea typeface="新宋体" panose="02010609030101010101" pitchFamily="49" charset="-122"/>
                <a:cs typeface="Courier New" panose="02070309020205020404" pitchFamily="49" charset="0"/>
              </a:rPr>
              <a:t>平台的任何系统中运行。</a:t>
            </a:r>
            <a:endParaRPr lang="en-US" altLang="zh-CN" sz="2200" dirty="0">
              <a:solidFill>
                <a:srgbClr val="00B050"/>
              </a:solidFill>
              <a:latin typeface="Courier New" panose="02070309020205020404" pitchFamily="49" charset="0"/>
              <a:ea typeface="新宋体" panose="02010609030101010101" pitchFamily="49" charset="-122"/>
              <a:cs typeface="Courier New" panose="02070309020205020404" pitchFamily="49" charset="0"/>
            </a:endParaRPr>
          </a:p>
          <a:p>
            <a:pPr>
              <a:spcBef>
                <a:spcPts val="1200"/>
              </a:spcBef>
            </a:pPr>
            <a:r>
              <a:rPr lang="en-US" altLang="zh-CN" sz="2200" b="1" dirty="0">
                <a:solidFill>
                  <a:srgbClr val="00B050"/>
                </a:solidFill>
                <a:latin typeface="Courier New" panose="02070309020205020404" pitchFamily="49" charset="0"/>
                <a:ea typeface="新宋体" panose="02010609030101010101" pitchFamily="49" charset="-122"/>
                <a:cs typeface="Courier New" panose="02070309020205020404" pitchFamily="49" charset="0"/>
              </a:rPr>
              <a:t>Java</a:t>
            </a:r>
            <a:r>
              <a:rPr lang="zh-CN" altLang="en-US" sz="2200" b="1" dirty="0">
                <a:solidFill>
                  <a:srgbClr val="00B050"/>
                </a:solidFill>
                <a:latin typeface="Courier New" panose="02070309020205020404" pitchFamily="49" charset="0"/>
                <a:ea typeface="新宋体" panose="02010609030101010101" pitchFamily="49" charset="-122"/>
                <a:cs typeface="Courier New" panose="02070309020205020404" pitchFamily="49" charset="0"/>
              </a:rPr>
              <a:t>语言是解释型的。</a:t>
            </a:r>
            <a:r>
              <a:rPr lang="zh-CN" altLang="en-US" sz="2200" dirty="0">
                <a:solidFill>
                  <a:srgbClr val="00B050"/>
                </a:solidFill>
                <a:latin typeface="Courier New" panose="02070309020205020404" pitchFamily="49" charset="0"/>
                <a:ea typeface="新宋体" panose="02010609030101010101" pitchFamily="49" charset="-122"/>
                <a:cs typeface="Courier New" panose="02070309020205020404" pitchFamily="49" charset="0"/>
              </a:rPr>
              <a:t>如前所述，</a:t>
            </a:r>
            <a:r>
              <a:rPr lang="en-US" altLang="zh-CN" sz="2200" dirty="0">
                <a:solidFill>
                  <a:srgbClr val="00B050"/>
                </a:solidFill>
                <a:latin typeface="Courier New" panose="02070309020205020404" pitchFamily="49" charset="0"/>
                <a:ea typeface="新宋体" panose="02010609030101010101" pitchFamily="49" charset="-122"/>
                <a:cs typeface="Courier New" panose="02070309020205020404" pitchFamily="49" charset="0"/>
              </a:rPr>
              <a:t>Java</a:t>
            </a:r>
            <a:r>
              <a:rPr lang="zh-CN" altLang="en-US" sz="2200" dirty="0">
                <a:solidFill>
                  <a:srgbClr val="00B050"/>
                </a:solidFill>
                <a:latin typeface="Courier New" panose="02070309020205020404" pitchFamily="49" charset="0"/>
                <a:ea typeface="新宋体" panose="02010609030101010101" pitchFamily="49" charset="-122"/>
                <a:cs typeface="Courier New" panose="02070309020205020404" pitchFamily="49" charset="0"/>
              </a:rPr>
              <a:t>程序在</a:t>
            </a:r>
            <a:r>
              <a:rPr lang="en-US" altLang="zh-CN" sz="2200" dirty="0">
                <a:solidFill>
                  <a:srgbClr val="00B050"/>
                </a:solidFill>
                <a:latin typeface="Courier New" panose="02070309020205020404" pitchFamily="49" charset="0"/>
                <a:ea typeface="新宋体" panose="02010609030101010101" pitchFamily="49" charset="-122"/>
                <a:cs typeface="Courier New" panose="02070309020205020404" pitchFamily="49" charset="0"/>
              </a:rPr>
              <a:t>Java</a:t>
            </a:r>
            <a:r>
              <a:rPr lang="zh-CN" altLang="en-US" sz="2200" dirty="0">
                <a:solidFill>
                  <a:srgbClr val="00B050"/>
                </a:solidFill>
                <a:latin typeface="Courier New" panose="02070309020205020404" pitchFamily="49" charset="0"/>
                <a:ea typeface="新宋体" panose="02010609030101010101" pitchFamily="49" charset="-122"/>
                <a:cs typeface="Courier New" panose="02070309020205020404" pitchFamily="49" charset="0"/>
              </a:rPr>
              <a:t>平台上被编译为字节码格式，然后可以在实现这个</a:t>
            </a:r>
            <a:r>
              <a:rPr lang="en-US" altLang="zh-CN" sz="2200" dirty="0">
                <a:solidFill>
                  <a:srgbClr val="00B050"/>
                </a:solidFill>
                <a:latin typeface="Courier New" panose="02070309020205020404" pitchFamily="49" charset="0"/>
                <a:ea typeface="新宋体" panose="02010609030101010101" pitchFamily="49" charset="-122"/>
                <a:cs typeface="Courier New" panose="02070309020205020404" pitchFamily="49" charset="0"/>
              </a:rPr>
              <a:t>Java</a:t>
            </a:r>
            <a:r>
              <a:rPr lang="zh-CN" altLang="en-US" sz="2200" dirty="0">
                <a:solidFill>
                  <a:srgbClr val="00B050"/>
                </a:solidFill>
                <a:latin typeface="Courier New" panose="02070309020205020404" pitchFamily="49" charset="0"/>
                <a:ea typeface="新宋体" panose="02010609030101010101" pitchFamily="49" charset="-122"/>
                <a:cs typeface="Courier New" panose="02070309020205020404" pitchFamily="49" charset="0"/>
              </a:rPr>
              <a:t>平台的任何系统的解释器中运行。</a:t>
            </a:r>
            <a:endParaRPr lang="en-US" altLang="zh-CN" sz="2200" dirty="0">
              <a:solidFill>
                <a:srgbClr val="00B050"/>
              </a:solidFill>
              <a:latin typeface="Courier New" panose="02070309020205020404" pitchFamily="49" charset="0"/>
              <a:ea typeface="新宋体" panose="02010609030101010101" pitchFamily="49" charset="-122"/>
              <a:cs typeface="Courier New" panose="02070309020205020404" pitchFamily="49" charset="0"/>
            </a:endParaRPr>
          </a:p>
          <a:p>
            <a:r>
              <a:rPr lang="en-US" altLang="zh-CN" sz="2200" b="1" dirty="0">
                <a:solidFill>
                  <a:srgbClr val="00B050"/>
                </a:solidFill>
                <a:latin typeface="Courier New" panose="02070309020205020404" pitchFamily="49" charset="0"/>
                <a:ea typeface="新宋体" panose="02010609030101010101" pitchFamily="49" charset="-122"/>
                <a:cs typeface="Courier New" panose="02070309020205020404" pitchFamily="49" charset="0"/>
              </a:rPr>
              <a:t>Java</a:t>
            </a:r>
            <a:r>
              <a:rPr lang="zh-CN" altLang="en-US" sz="2200" b="1" dirty="0">
                <a:solidFill>
                  <a:srgbClr val="00B050"/>
                </a:solidFill>
                <a:latin typeface="Courier New" panose="02070309020205020404" pitchFamily="49" charset="0"/>
                <a:ea typeface="新宋体" panose="02010609030101010101" pitchFamily="49" charset="-122"/>
                <a:cs typeface="Courier New" panose="02070309020205020404" pitchFamily="49" charset="0"/>
              </a:rPr>
              <a:t>是性能略高的。</a:t>
            </a:r>
            <a:r>
              <a:rPr lang="zh-CN" altLang="en-US" sz="2200" dirty="0">
                <a:solidFill>
                  <a:srgbClr val="00B050"/>
                </a:solidFill>
                <a:latin typeface="Courier New" panose="02070309020205020404" pitchFamily="49" charset="0"/>
                <a:ea typeface="新宋体" panose="02010609030101010101" pitchFamily="49" charset="-122"/>
                <a:cs typeface="Courier New" panose="02070309020205020404" pitchFamily="49" charset="0"/>
              </a:rPr>
              <a:t>与那些解释型的高级脚本语言相比，</a:t>
            </a:r>
            <a:r>
              <a:rPr lang="en-US" altLang="zh-CN" sz="2200" dirty="0">
                <a:solidFill>
                  <a:srgbClr val="00B050"/>
                </a:solidFill>
                <a:latin typeface="Courier New" panose="02070309020205020404" pitchFamily="49" charset="0"/>
                <a:ea typeface="新宋体" panose="02010609030101010101" pitchFamily="49" charset="-122"/>
                <a:cs typeface="Courier New" panose="02070309020205020404" pitchFamily="49" charset="0"/>
              </a:rPr>
              <a:t>Java</a:t>
            </a:r>
            <a:r>
              <a:rPr lang="zh-CN" altLang="en-US" sz="2200" dirty="0">
                <a:solidFill>
                  <a:srgbClr val="00B050"/>
                </a:solidFill>
                <a:latin typeface="Courier New" panose="02070309020205020404" pitchFamily="49" charset="0"/>
                <a:ea typeface="新宋体" panose="02010609030101010101" pitchFamily="49" charset="-122"/>
                <a:cs typeface="Courier New" panose="02070309020205020404" pitchFamily="49" charset="0"/>
              </a:rPr>
              <a:t>的性能还是较优的。</a:t>
            </a:r>
            <a:endParaRPr lang="en-US" altLang="zh-CN" sz="2200" dirty="0">
              <a:solidFill>
                <a:srgbClr val="00B050"/>
              </a:solidFill>
              <a:latin typeface="Courier New" panose="02070309020205020404" pitchFamily="49" charset="0"/>
              <a:ea typeface="新宋体" panose="02010609030101010101" pitchFamily="49" charset="-122"/>
              <a:cs typeface="Courier New" panose="02070309020205020404" pitchFamily="49" charset="0"/>
            </a:endParaRPr>
          </a:p>
          <a:p>
            <a:pPr>
              <a:spcBef>
                <a:spcPts val="1200"/>
              </a:spcBef>
            </a:pPr>
            <a:r>
              <a:rPr lang="en-US" altLang="zh-CN" sz="2200" b="1" dirty="0">
                <a:solidFill>
                  <a:srgbClr val="00B050"/>
                </a:solidFill>
                <a:latin typeface="Courier New" panose="02070309020205020404" pitchFamily="49" charset="0"/>
                <a:ea typeface="新宋体" panose="02010609030101010101" pitchFamily="49" charset="-122"/>
                <a:cs typeface="Courier New" panose="02070309020205020404" pitchFamily="49" charset="0"/>
              </a:rPr>
              <a:t>Java</a:t>
            </a:r>
            <a:r>
              <a:rPr lang="zh-CN" altLang="en-US" sz="2200" b="1" dirty="0">
                <a:solidFill>
                  <a:srgbClr val="00B050"/>
                </a:solidFill>
                <a:latin typeface="Courier New" panose="02070309020205020404" pitchFamily="49" charset="0"/>
                <a:ea typeface="新宋体" panose="02010609030101010101" pitchFamily="49" charset="-122"/>
                <a:cs typeface="Courier New" panose="02070309020205020404" pitchFamily="49" charset="0"/>
              </a:rPr>
              <a:t>语言是原生支持多线程的。</a:t>
            </a:r>
            <a:r>
              <a:rPr lang="zh-CN" altLang="en-US" sz="2200" dirty="0">
                <a:solidFill>
                  <a:srgbClr val="00B050"/>
                </a:solidFill>
                <a:latin typeface="Courier New" panose="02070309020205020404" pitchFamily="49" charset="0"/>
                <a:ea typeface="新宋体" panose="02010609030101010101" pitchFamily="49" charset="-122"/>
                <a:cs typeface="Courier New" panose="02070309020205020404" pitchFamily="49" charset="0"/>
              </a:rPr>
              <a:t>在</a:t>
            </a:r>
            <a:r>
              <a:rPr lang="en-US" altLang="zh-CN" sz="2200" dirty="0">
                <a:solidFill>
                  <a:srgbClr val="00B050"/>
                </a:solidFill>
                <a:latin typeface="Courier New" panose="02070309020205020404" pitchFamily="49" charset="0"/>
                <a:ea typeface="新宋体" panose="02010609030101010101" pitchFamily="49" charset="-122"/>
                <a:cs typeface="Courier New" panose="02070309020205020404" pitchFamily="49" charset="0"/>
              </a:rPr>
              <a:t>Java</a:t>
            </a:r>
            <a:r>
              <a:rPr lang="zh-CN" altLang="en-US" sz="2200" dirty="0">
                <a:solidFill>
                  <a:srgbClr val="00B050"/>
                </a:solidFill>
                <a:latin typeface="Courier New" panose="02070309020205020404" pitchFamily="49" charset="0"/>
                <a:ea typeface="新宋体" panose="02010609030101010101" pitchFamily="49" charset="-122"/>
                <a:cs typeface="Courier New" panose="02070309020205020404" pitchFamily="49" charset="0"/>
              </a:rPr>
              <a:t>语言中，线程是一种特殊的对象，它必须由</a:t>
            </a:r>
            <a:r>
              <a:rPr lang="en-US" altLang="zh-CN" sz="2200" dirty="0">
                <a:solidFill>
                  <a:srgbClr val="00B050"/>
                </a:solidFill>
                <a:latin typeface="Courier New" panose="02070309020205020404" pitchFamily="49" charset="0"/>
                <a:ea typeface="新宋体" panose="02010609030101010101" pitchFamily="49" charset="-122"/>
                <a:cs typeface="Courier New" panose="02070309020205020404" pitchFamily="49" charset="0"/>
              </a:rPr>
              <a:t>Thread</a:t>
            </a:r>
            <a:r>
              <a:rPr lang="zh-CN" altLang="en-US" sz="2200" dirty="0">
                <a:solidFill>
                  <a:srgbClr val="00B050"/>
                </a:solidFill>
                <a:latin typeface="Courier New" panose="02070309020205020404" pitchFamily="49" charset="0"/>
                <a:ea typeface="新宋体" panose="02010609030101010101" pitchFamily="49" charset="-122"/>
                <a:cs typeface="Courier New" panose="02070309020205020404" pitchFamily="49" charset="0"/>
              </a:rPr>
              <a:t>类或其子（孙）类来创建。</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31371" y="759024"/>
            <a:ext cx="5435723" cy="707886"/>
          </a:xfrm>
          <a:prstGeom prst="rect">
            <a:avLst/>
          </a:prstGeom>
        </p:spPr>
        <p:txBody>
          <a:bodyPr wrap="square">
            <a:spAutoFit/>
          </a:bodyPr>
          <a:lstStyle/>
          <a:p>
            <a:r>
              <a:rPr lang="en-US" altLang="zh-CN" sz="4000" b="1" dirty="0">
                <a:solidFill>
                  <a:srgbClr val="00B050"/>
                </a:solidFill>
                <a:ea typeface="宋体" panose="02010600030101010101" pitchFamily="2" charset="-122"/>
                <a:cs typeface="Times New Roman" panose="02020603050405020304" pitchFamily="18" charset="0"/>
              </a:rPr>
              <a:t>1.2 Java</a:t>
            </a:r>
            <a:r>
              <a:rPr lang="zh-CN" altLang="en-US" sz="4000" b="1" dirty="0">
                <a:solidFill>
                  <a:srgbClr val="00B050"/>
                </a:solidFill>
                <a:ea typeface="宋体" panose="02010600030101010101" pitchFamily="2" charset="-122"/>
                <a:cs typeface="Times New Roman" panose="02020603050405020304" pitchFamily="18" charset="0"/>
              </a:rPr>
              <a:t>语言概述</a:t>
            </a:r>
          </a:p>
        </p:txBody>
      </p:sp>
      <p:sp>
        <p:nvSpPr>
          <p:cNvPr id="5" name="TextBox 6"/>
          <p:cNvSpPr txBox="1">
            <a:spLocks noChangeArrowheads="1"/>
          </p:cNvSpPr>
          <p:nvPr/>
        </p:nvSpPr>
        <p:spPr bwMode="auto">
          <a:xfrm>
            <a:off x="431371" y="1864946"/>
            <a:ext cx="6462277" cy="32316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Arial Unicode MS" pitchFamily="34" charset="-122"/>
                <a:cs typeface="Arial Unicode MS" pitchFamily="34" charset="-122"/>
              </a:defRPr>
            </a:lvl1pPr>
            <a:lvl2pPr marL="742950" indent="-285750" eaLnBrk="0" hangingPunct="0">
              <a:defRPr>
                <a:solidFill>
                  <a:schemeClr val="tx1"/>
                </a:solidFill>
                <a:latin typeface="Arial" panose="020B0604020202020204" pitchFamily="34" charset="0"/>
                <a:ea typeface="Arial Unicode MS" pitchFamily="34" charset="-122"/>
                <a:cs typeface="Arial Unicode MS" pitchFamily="34" charset="-122"/>
              </a:defRPr>
            </a:lvl2pPr>
            <a:lvl3pPr marL="1143000" indent="-228600" eaLnBrk="0" hangingPunct="0">
              <a:defRPr>
                <a:solidFill>
                  <a:schemeClr val="tx1"/>
                </a:solidFill>
                <a:latin typeface="Arial" panose="020B0604020202020204" pitchFamily="34" charset="0"/>
                <a:ea typeface="Arial Unicode MS" pitchFamily="34" charset="-122"/>
                <a:cs typeface="Arial Unicode MS" pitchFamily="34" charset="-122"/>
              </a:defRPr>
            </a:lvl3pPr>
            <a:lvl4pPr marL="1600200" indent="-228600" eaLnBrk="0" hangingPunct="0">
              <a:defRPr>
                <a:solidFill>
                  <a:schemeClr val="tx1"/>
                </a:solidFill>
                <a:latin typeface="Arial" panose="020B0604020202020204" pitchFamily="34" charset="0"/>
                <a:ea typeface="Arial Unicode MS" pitchFamily="34" charset="-122"/>
                <a:cs typeface="Arial Unicode MS" pitchFamily="34" charset="-122"/>
              </a:defRPr>
            </a:lvl4pPr>
            <a:lvl5pPr marL="2057400" indent="-228600" eaLnBrk="0" hangingPunct="0">
              <a:defRPr>
                <a:solidFill>
                  <a:schemeClr val="tx1"/>
                </a:solidFill>
                <a:latin typeface="Arial" panose="020B0604020202020204" pitchFamily="34" charset="0"/>
                <a:ea typeface="Arial Unicode MS" pitchFamily="34" charset="-122"/>
                <a:cs typeface="Arial Unicode MS"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2"/>
                <a:cs typeface="Arial Unicode MS"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2"/>
                <a:cs typeface="Arial Unicode MS"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2"/>
                <a:cs typeface="Arial Unicode MS"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2"/>
                <a:cs typeface="Arial Unicode MS" pitchFamily="34" charset="-122"/>
              </a:defRPr>
            </a:lvl9pPr>
          </a:lstStyle>
          <a:p>
            <a:pPr marL="342900" indent="-342900" eaLnBrk="1" hangingPunct="1">
              <a:buFont typeface="Wingdings" panose="05000000000000000000" pitchFamily="2" charset="2"/>
              <a:buChar char="l"/>
            </a:pPr>
            <a:r>
              <a:rPr lang="zh-CN" altLang="en-US" sz="2400" dirty="0">
                <a:solidFill>
                  <a:srgbClr val="00B050"/>
                </a:solidFill>
                <a:latin typeface="+mn-lt"/>
                <a:ea typeface="宋体" panose="02010600030101010101" pitchFamily="2" charset="-122"/>
                <a:cs typeface="Times New Roman" panose="02020603050405020304" pitchFamily="18" charset="0"/>
              </a:rPr>
              <a:t>是</a:t>
            </a:r>
            <a:r>
              <a:rPr lang="en-US" altLang="zh-CN" sz="2400" dirty="0">
                <a:solidFill>
                  <a:srgbClr val="00B050"/>
                </a:solidFill>
                <a:latin typeface="+mn-lt"/>
                <a:ea typeface="宋体" panose="02010600030101010101" pitchFamily="2" charset="-122"/>
                <a:cs typeface="Times New Roman" panose="02020603050405020304" pitchFamily="18" charset="0"/>
              </a:rPr>
              <a:t>SUN(Stanford University Network</a:t>
            </a:r>
            <a:r>
              <a:rPr lang="zh-CN" altLang="en-US" sz="2400" dirty="0">
                <a:solidFill>
                  <a:srgbClr val="00B050"/>
                </a:solidFill>
                <a:latin typeface="+mn-lt"/>
                <a:ea typeface="宋体" panose="02010600030101010101" pitchFamily="2" charset="-122"/>
                <a:cs typeface="Times New Roman" panose="02020603050405020304" pitchFamily="18" charset="0"/>
              </a:rPr>
              <a:t>，斯坦福大学网络公司</a:t>
            </a:r>
            <a:r>
              <a:rPr lang="en-US" altLang="zh-CN" sz="2400" dirty="0">
                <a:solidFill>
                  <a:srgbClr val="00B050"/>
                </a:solidFill>
                <a:latin typeface="+mn-lt"/>
                <a:ea typeface="宋体" panose="02010600030101010101" pitchFamily="2" charset="-122"/>
                <a:cs typeface="Times New Roman" panose="02020603050405020304" pitchFamily="18" charset="0"/>
              </a:rPr>
              <a:t>)1995</a:t>
            </a:r>
            <a:r>
              <a:rPr lang="zh-CN" altLang="en-US" sz="2400" dirty="0">
                <a:solidFill>
                  <a:srgbClr val="00B050"/>
                </a:solidFill>
                <a:latin typeface="+mn-lt"/>
                <a:ea typeface="宋体" panose="02010600030101010101" pitchFamily="2" charset="-122"/>
                <a:cs typeface="Times New Roman" panose="02020603050405020304" pitchFamily="18" charset="0"/>
              </a:rPr>
              <a:t>年推出的一门高级编程语言。</a:t>
            </a:r>
          </a:p>
          <a:p>
            <a:pPr marL="1028700" lvl="1" eaLnBrk="1" hangingPunct="1">
              <a:buFont typeface="Wingdings" panose="05000000000000000000" pitchFamily="2" charset="2"/>
              <a:buChar char="Ø"/>
            </a:pPr>
            <a:r>
              <a:rPr lang="zh-CN" altLang="en-US" sz="2000" dirty="0">
                <a:solidFill>
                  <a:srgbClr val="00B050"/>
                </a:solidFill>
                <a:latin typeface="+mn-lt"/>
                <a:ea typeface="宋体" panose="02010600030101010101" pitchFamily="2" charset="-122"/>
                <a:cs typeface="Times New Roman" panose="02020603050405020304" pitchFamily="18" charset="0"/>
              </a:rPr>
              <a:t>95年，SUN发布JDK 1.0，98年，JDK1.2，后续JDK1.3， 1.4，1.5（更名为Java5.0）最新为JDK1</a:t>
            </a:r>
            <a:r>
              <a:rPr lang="en-US" altLang="zh-CN" sz="2000" dirty="0">
                <a:solidFill>
                  <a:srgbClr val="00B050"/>
                </a:solidFill>
                <a:latin typeface="+mn-lt"/>
                <a:ea typeface="宋体" panose="02010600030101010101" pitchFamily="2" charset="-122"/>
                <a:cs typeface="Times New Roman" panose="02020603050405020304" pitchFamily="18" charset="0"/>
              </a:rPr>
              <a:t>0</a:t>
            </a:r>
            <a:r>
              <a:rPr lang="zh-CN" altLang="en-US" sz="2000" dirty="0">
                <a:solidFill>
                  <a:srgbClr val="00B050"/>
                </a:solidFill>
                <a:latin typeface="+mn-lt"/>
                <a:ea typeface="宋体" panose="02010600030101010101" pitchFamily="2" charset="-122"/>
                <a:cs typeface="Times New Roman" panose="02020603050405020304" pitchFamily="18" charset="0"/>
              </a:rPr>
              <a:t>。</a:t>
            </a:r>
            <a:endParaRPr lang="zh-CN" altLang="en-US" sz="2400" dirty="0">
              <a:solidFill>
                <a:srgbClr val="00B050"/>
              </a:solidFill>
              <a:latin typeface="+mn-lt"/>
              <a:ea typeface="宋体" panose="02010600030101010101" pitchFamily="2" charset="-122"/>
              <a:cs typeface="Times New Roman" panose="02020603050405020304" pitchFamily="18" charset="0"/>
            </a:endParaRPr>
          </a:p>
          <a:p>
            <a:pPr marL="342900" indent="-342900" eaLnBrk="1" hangingPunct="1">
              <a:buFont typeface="Wingdings" panose="05000000000000000000" pitchFamily="2" charset="2"/>
              <a:buChar char="l"/>
            </a:pPr>
            <a:r>
              <a:rPr lang="zh-CN" altLang="en-US" sz="2400" dirty="0">
                <a:solidFill>
                  <a:srgbClr val="00B050"/>
                </a:solidFill>
                <a:latin typeface="+mn-lt"/>
                <a:ea typeface="宋体" panose="02010600030101010101" pitchFamily="2" charset="-122"/>
                <a:cs typeface="Times New Roman" panose="02020603050405020304" pitchFamily="18" charset="0"/>
              </a:rPr>
              <a:t>是一种面向</a:t>
            </a:r>
            <a:r>
              <a:rPr lang="en-US" altLang="zh-CN" sz="2400" dirty="0">
                <a:solidFill>
                  <a:srgbClr val="00B050"/>
                </a:solidFill>
                <a:latin typeface="+mn-lt"/>
                <a:ea typeface="宋体" panose="02010600030101010101" pitchFamily="2" charset="-122"/>
                <a:cs typeface="Times New Roman" panose="02020603050405020304" pitchFamily="18" charset="0"/>
              </a:rPr>
              <a:t>Internet</a:t>
            </a:r>
            <a:r>
              <a:rPr lang="zh-CN" altLang="en-US" sz="2400" dirty="0">
                <a:solidFill>
                  <a:srgbClr val="00B050"/>
                </a:solidFill>
                <a:latin typeface="+mn-lt"/>
                <a:ea typeface="宋体" panose="02010600030101010101" pitchFamily="2" charset="-122"/>
                <a:cs typeface="Times New Roman" panose="02020603050405020304" pitchFamily="18" charset="0"/>
              </a:rPr>
              <a:t>的编程语言。</a:t>
            </a:r>
          </a:p>
          <a:p>
            <a:pPr marL="342900" indent="-342900" eaLnBrk="1" hangingPunct="1">
              <a:buFont typeface="Wingdings" panose="05000000000000000000" pitchFamily="2" charset="2"/>
              <a:buChar char="l"/>
            </a:pPr>
            <a:r>
              <a:rPr lang="zh-CN" altLang="en-US" sz="2400" dirty="0">
                <a:solidFill>
                  <a:srgbClr val="00B050"/>
                </a:solidFill>
                <a:latin typeface="+mn-lt"/>
                <a:ea typeface="宋体" panose="02010600030101010101" pitchFamily="2" charset="-122"/>
                <a:cs typeface="Times New Roman" panose="02020603050405020304" pitchFamily="18" charset="0"/>
              </a:rPr>
              <a:t>随着</a:t>
            </a:r>
            <a:r>
              <a:rPr lang="en-US" altLang="zh-CN" sz="2400" dirty="0">
                <a:solidFill>
                  <a:srgbClr val="00B050"/>
                </a:solidFill>
                <a:latin typeface="+mn-lt"/>
                <a:ea typeface="宋体" panose="02010600030101010101" pitchFamily="2" charset="-122"/>
                <a:cs typeface="Times New Roman" panose="02020603050405020304" pitchFamily="18" charset="0"/>
              </a:rPr>
              <a:t>Java</a:t>
            </a:r>
            <a:r>
              <a:rPr lang="zh-CN" altLang="en-US" sz="2400" dirty="0">
                <a:solidFill>
                  <a:srgbClr val="00B050"/>
                </a:solidFill>
                <a:latin typeface="+mn-lt"/>
                <a:ea typeface="宋体" panose="02010600030101010101" pitchFamily="2" charset="-122"/>
                <a:cs typeface="Times New Roman" panose="02020603050405020304" pitchFamily="18" charset="0"/>
              </a:rPr>
              <a:t>技术在</a:t>
            </a:r>
            <a:r>
              <a:rPr lang="en-US" altLang="zh-CN" sz="2400" dirty="0">
                <a:solidFill>
                  <a:srgbClr val="00B050"/>
                </a:solidFill>
                <a:latin typeface="+mn-lt"/>
                <a:ea typeface="宋体" panose="02010600030101010101" pitchFamily="2" charset="-122"/>
                <a:cs typeface="Times New Roman" panose="02020603050405020304" pitchFamily="18" charset="0"/>
              </a:rPr>
              <a:t>web</a:t>
            </a:r>
            <a:r>
              <a:rPr lang="zh-CN" altLang="en-US" sz="2400" dirty="0">
                <a:solidFill>
                  <a:srgbClr val="00B050"/>
                </a:solidFill>
                <a:latin typeface="+mn-lt"/>
                <a:ea typeface="宋体" panose="02010600030101010101" pitchFamily="2" charset="-122"/>
                <a:cs typeface="Times New Roman" panose="02020603050405020304" pitchFamily="18" charset="0"/>
              </a:rPr>
              <a:t>方面的不断成熟，已经成为</a:t>
            </a:r>
            <a:r>
              <a:rPr lang="en-US" altLang="zh-CN" sz="2400" dirty="0">
                <a:solidFill>
                  <a:srgbClr val="00B050"/>
                </a:solidFill>
                <a:latin typeface="+mn-lt"/>
                <a:ea typeface="宋体" panose="02010600030101010101" pitchFamily="2" charset="-122"/>
                <a:cs typeface="Times New Roman" panose="02020603050405020304" pitchFamily="18" charset="0"/>
              </a:rPr>
              <a:t>Web</a:t>
            </a:r>
            <a:r>
              <a:rPr lang="zh-CN" altLang="en-US" sz="2400" dirty="0">
                <a:solidFill>
                  <a:srgbClr val="00B050"/>
                </a:solidFill>
                <a:latin typeface="+mn-lt"/>
                <a:ea typeface="宋体" panose="02010600030101010101" pitchFamily="2" charset="-122"/>
                <a:cs typeface="Times New Roman" panose="02020603050405020304" pitchFamily="18" charset="0"/>
              </a:rPr>
              <a:t>应用程序的首选开发语言。</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29685" y="583138"/>
            <a:ext cx="5243701" cy="646331"/>
          </a:xfrm>
          <a:prstGeom prst="rect">
            <a:avLst/>
          </a:prstGeom>
        </p:spPr>
        <p:txBody>
          <a:bodyPr wrap="square">
            <a:spAutoFit/>
          </a:bodyPr>
          <a:lstStyle/>
          <a:p>
            <a:r>
              <a:rPr lang="en-US" altLang="zh-CN" sz="3600" b="1" dirty="0">
                <a:solidFill>
                  <a:srgbClr val="00B050"/>
                </a:solidFill>
                <a:ea typeface="宋体" panose="02010600030101010101" pitchFamily="2" charset="-122"/>
                <a:cs typeface="Times New Roman" panose="02020603050405020304" pitchFamily="18" charset="0"/>
              </a:rPr>
              <a:t>1.2 Java</a:t>
            </a:r>
            <a:r>
              <a:rPr lang="zh-CN" altLang="en-US" sz="3600" b="1" dirty="0">
                <a:solidFill>
                  <a:srgbClr val="00B050"/>
                </a:solidFill>
                <a:ea typeface="宋体" panose="02010600030101010101" pitchFamily="2" charset="-122"/>
                <a:cs typeface="Times New Roman" panose="02020603050405020304" pitchFamily="18" charset="0"/>
              </a:rPr>
              <a:t>语言概述</a:t>
            </a:r>
          </a:p>
        </p:txBody>
      </p:sp>
      <p:sp>
        <p:nvSpPr>
          <p:cNvPr id="4" name="TextBox 5"/>
          <p:cNvSpPr txBox="1">
            <a:spLocks noChangeArrowheads="1"/>
          </p:cNvSpPr>
          <p:nvPr/>
        </p:nvSpPr>
        <p:spPr bwMode="auto">
          <a:xfrm>
            <a:off x="429685" y="1315616"/>
            <a:ext cx="59563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Arial Unicode MS" pitchFamily="34" charset="-122"/>
                <a:cs typeface="Arial Unicode MS" pitchFamily="34" charset="-122"/>
              </a:defRPr>
            </a:lvl1pPr>
            <a:lvl2pPr marL="742950" indent="-285750" eaLnBrk="0" hangingPunct="0">
              <a:defRPr>
                <a:solidFill>
                  <a:schemeClr val="tx1"/>
                </a:solidFill>
                <a:latin typeface="Arial" panose="020B0604020202020204" pitchFamily="34" charset="0"/>
                <a:ea typeface="Arial Unicode MS" pitchFamily="34" charset="-122"/>
                <a:cs typeface="Arial Unicode MS" pitchFamily="34" charset="-122"/>
              </a:defRPr>
            </a:lvl2pPr>
            <a:lvl3pPr marL="1143000" indent="-228600" eaLnBrk="0" hangingPunct="0">
              <a:defRPr>
                <a:solidFill>
                  <a:schemeClr val="tx1"/>
                </a:solidFill>
                <a:latin typeface="Arial" panose="020B0604020202020204" pitchFamily="34" charset="0"/>
                <a:ea typeface="Arial Unicode MS" pitchFamily="34" charset="-122"/>
                <a:cs typeface="Arial Unicode MS" pitchFamily="34" charset="-122"/>
              </a:defRPr>
            </a:lvl3pPr>
            <a:lvl4pPr marL="1600200" indent="-228600" eaLnBrk="0" hangingPunct="0">
              <a:defRPr>
                <a:solidFill>
                  <a:schemeClr val="tx1"/>
                </a:solidFill>
                <a:latin typeface="Arial" panose="020B0604020202020204" pitchFamily="34" charset="0"/>
                <a:ea typeface="Arial Unicode MS" pitchFamily="34" charset="-122"/>
                <a:cs typeface="Arial Unicode MS" pitchFamily="34" charset="-122"/>
              </a:defRPr>
            </a:lvl4pPr>
            <a:lvl5pPr marL="2057400" indent="-228600" eaLnBrk="0" hangingPunct="0">
              <a:defRPr>
                <a:solidFill>
                  <a:schemeClr val="tx1"/>
                </a:solidFill>
                <a:latin typeface="Arial" panose="020B0604020202020204" pitchFamily="34" charset="0"/>
                <a:ea typeface="Arial Unicode MS" pitchFamily="34" charset="-122"/>
                <a:cs typeface="Arial Unicode MS"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2"/>
                <a:cs typeface="Arial Unicode MS"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2"/>
                <a:cs typeface="Arial Unicode MS"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2"/>
                <a:cs typeface="Arial Unicode MS"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2"/>
                <a:cs typeface="Arial Unicode MS" pitchFamily="34" charset="-122"/>
              </a:defRPr>
            </a:lvl9pPr>
          </a:lstStyle>
          <a:p>
            <a:pPr marL="342900" indent="-342900" eaLnBrk="1" hangingPunct="1">
              <a:buFont typeface="Wingdings" panose="05000000000000000000" pitchFamily="2" charset="2"/>
              <a:buChar char="u"/>
            </a:pPr>
            <a:r>
              <a:rPr lang="en-US" altLang="zh-CN" sz="2400" b="1" dirty="0">
                <a:solidFill>
                  <a:srgbClr val="C00000"/>
                </a:solidFill>
                <a:latin typeface="+mn-lt"/>
                <a:ea typeface="宋体" panose="02010600030101010101" pitchFamily="2" charset="-122"/>
              </a:rPr>
              <a:t>Java</a:t>
            </a:r>
            <a:r>
              <a:rPr lang="zh-CN" altLang="en-US" sz="2400" b="1" dirty="0">
                <a:solidFill>
                  <a:srgbClr val="C00000"/>
                </a:solidFill>
                <a:latin typeface="+mn-lt"/>
                <a:ea typeface="宋体" panose="02010600030101010101" pitchFamily="2" charset="-122"/>
              </a:rPr>
              <a:t>技术体系平台</a:t>
            </a:r>
          </a:p>
        </p:txBody>
      </p:sp>
      <p:graphicFrame>
        <p:nvGraphicFramePr>
          <p:cNvPr id="5" name="表格 4"/>
          <p:cNvGraphicFramePr>
            <a:graphicFrameLocks noGrp="1"/>
          </p:cNvGraphicFramePr>
          <p:nvPr/>
        </p:nvGraphicFramePr>
        <p:xfrm>
          <a:off x="415845" y="1916624"/>
          <a:ext cx="11426956" cy="4302882"/>
        </p:xfrm>
        <a:graphic>
          <a:graphicData uri="http://schemas.openxmlformats.org/drawingml/2006/table">
            <a:tbl>
              <a:tblPr firstRow="1" bandRow="1">
                <a:tableStyleId>{8799B23B-EC83-4686-B30A-512413B5E67A}</a:tableStyleId>
              </a:tblPr>
              <a:tblGrid>
                <a:gridCol w="11426956">
                  <a:extLst>
                    <a:ext uri="{9D8B030D-6E8A-4147-A177-3AD203B41FA5}">
                      <a16:colId xmlns="" xmlns:a16="http://schemas.microsoft.com/office/drawing/2014/main" val="20000"/>
                    </a:ext>
                  </a:extLst>
                </a:gridCol>
              </a:tblGrid>
              <a:tr h="432048">
                <a:tc>
                  <a:txBody>
                    <a:body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r>
                        <a:rPr kumimoji="0" lang="zh-CN" altLang="en-US" sz="2000" b="1" i="0" u="none" strike="noStrike" cap="none" normalizeH="0" baseline="0" dirty="0">
                          <a:ln>
                            <a:noFill/>
                          </a:ln>
                          <a:solidFill>
                            <a:srgbClr val="C00000"/>
                          </a:solidFill>
                          <a:effectLst/>
                          <a:latin typeface="+mn-lt"/>
                          <a:ea typeface="宋体" panose="02010600030101010101" pitchFamily="2" charset="-122"/>
                          <a:cs typeface="Arial Unicode MS" pitchFamily="34" charset="-122"/>
                          <a:sym typeface="Calibri" panose="020F0502020204030204" charset="0"/>
                        </a:rPr>
                        <a:t>J</a:t>
                      </a:r>
                      <a:r>
                        <a:rPr kumimoji="0" lang="en-US" altLang="zh-CN" sz="2000" b="1" i="0" u="none" strike="noStrike" cap="none" normalizeH="0" baseline="0" dirty="0" err="1">
                          <a:ln>
                            <a:noFill/>
                          </a:ln>
                          <a:solidFill>
                            <a:srgbClr val="C00000"/>
                          </a:solidFill>
                          <a:effectLst/>
                          <a:latin typeface="+mn-lt"/>
                          <a:ea typeface="宋体" panose="02010600030101010101" pitchFamily="2" charset="-122"/>
                          <a:cs typeface="Arial Unicode MS" pitchFamily="34" charset="-122"/>
                          <a:sym typeface="Calibri" panose="020F0502020204030204" charset="0"/>
                        </a:rPr>
                        <a:t>ava</a:t>
                      </a:r>
                      <a:r>
                        <a:rPr kumimoji="0" lang="en-US" altLang="zh-CN" sz="2000" b="1" i="0" u="none" strike="noStrike" cap="none" normalizeH="0" baseline="0" dirty="0">
                          <a:ln>
                            <a:noFill/>
                          </a:ln>
                          <a:solidFill>
                            <a:srgbClr val="C00000"/>
                          </a:solidFill>
                          <a:effectLst/>
                          <a:latin typeface="+mn-lt"/>
                          <a:ea typeface="宋体" panose="02010600030101010101" pitchFamily="2" charset="-122"/>
                          <a:cs typeface="Arial Unicode MS" pitchFamily="34" charset="-122"/>
                          <a:sym typeface="Calibri" panose="020F0502020204030204" charset="0"/>
                        </a:rPr>
                        <a:t> </a:t>
                      </a:r>
                      <a:r>
                        <a:rPr kumimoji="0" lang="zh-CN" altLang="en-US" sz="2000" b="1" i="0" u="none" strike="noStrike" cap="none" normalizeH="0" baseline="0" dirty="0">
                          <a:ln>
                            <a:noFill/>
                          </a:ln>
                          <a:solidFill>
                            <a:srgbClr val="C00000"/>
                          </a:solidFill>
                          <a:effectLst/>
                          <a:latin typeface="+mn-lt"/>
                          <a:ea typeface="宋体" panose="02010600030101010101" pitchFamily="2" charset="-122"/>
                          <a:cs typeface="Arial Unicode MS" pitchFamily="34" charset="-122"/>
                          <a:sym typeface="Calibri" panose="020F0502020204030204" charset="0"/>
                        </a:rPr>
                        <a:t>SE</a:t>
                      </a:r>
                      <a:r>
                        <a:rPr kumimoji="0" lang="en-US" altLang="zh-CN" sz="2000" b="1" i="0" u="none" strike="noStrike" cap="none" normalizeH="0" baseline="0" dirty="0">
                          <a:ln>
                            <a:noFill/>
                          </a:ln>
                          <a:solidFill>
                            <a:srgbClr val="C00000"/>
                          </a:solidFill>
                          <a:effectLst/>
                          <a:latin typeface="+mn-lt"/>
                          <a:ea typeface="宋体" panose="02010600030101010101" pitchFamily="2" charset="-122"/>
                          <a:cs typeface="Arial Unicode MS" pitchFamily="34" charset="-122"/>
                          <a:sym typeface="Calibri" panose="020F0502020204030204" charset="0"/>
                        </a:rPr>
                        <a:t>(</a:t>
                      </a:r>
                      <a:r>
                        <a:rPr kumimoji="0" lang="zh-CN" altLang="en-US" sz="2000" b="1" i="0" u="none" strike="noStrike" cap="none" normalizeH="0" baseline="0" dirty="0">
                          <a:ln>
                            <a:noFill/>
                          </a:ln>
                          <a:solidFill>
                            <a:srgbClr val="C00000"/>
                          </a:solidFill>
                          <a:effectLst/>
                          <a:latin typeface="+mn-lt"/>
                          <a:ea typeface="宋体" panose="02010600030101010101" pitchFamily="2" charset="-122"/>
                          <a:cs typeface="Arial Unicode MS" pitchFamily="34" charset="-122"/>
                          <a:sym typeface="Calibri" panose="020F0502020204030204" charset="0"/>
                        </a:rPr>
                        <a:t>Java Standard Edition</a:t>
                      </a:r>
                      <a:r>
                        <a:rPr kumimoji="0" lang="en-US" altLang="zh-CN" sz="2000" b="1" i="0" u="none" strike="noStrike" cap="none" normalizeH="0" baseline="0" dirty="0">
                          <a:ln>
                            <a:noFill/>
                          </a:ln>
                          <a:solidFill>
                            <a:srgbClr val="C00000"/>
                          </a:solidFill>
                          <a:effectLst/>
                          <a:latin typeface="+mn-lt"/>
                          <a:ea typeface="宋体" panose="02010600030101010101" pitchFamily="2" charset="-122"/>
                          <a:cs typeface="Arial Unicode MS" pitchFamily="34" charset="-122"/>
                          <a:sym typeface="Calibri" panose="020F0502020204030204" charset="0"/>
                        </a:rPr>
                        <a:t>)</a:t>
                      </a:r>
                      <a:r>
                        <a:rPr kumimoji="0" lang="zh-CN" altLang="en-US" sz="2000" b="1" i="0" u="none" strike="noStrike" cap="none" normalizeH="0" baseline="0" dirty="0">
                          <a:ln>
                            <a:noFill/>
                          </a:ln>
                          <a:solidFill>
                            <a:srgbClr val="C00000"/>
                          </a:solidFill>
                          <a:effectLst/>
                          <a:latin typeface="+mn-lt"/>
                          <a:ea typeface="宋体" panose="02010600030101010101" pitchFamily="2" charset="-122"/>
                          <a:cs typeface="Arial Unicode MS" pitchFamily="34" charset="-122"/>
                          <a:sym typeface="Calibri" panose="020F0502020204030204" charset="0"/>
                        </a:rPr>
                        <a:t>标准版</a:t>
                      </a:r>
                    </a:p>
                  </a:txBody>
                  <a:tcPr marL="121923" marR="121923" marT="45726" marB="45726" horzOverflow="overflow"/>
                </a:tc>
                <a:extLst>
                  <a:ext uri="{0D108BD9-81ED-4DB2-BD59-A6C34878D82A}">
                    <a16:rowId xmlns="" xmlns:a16="http://schemas.microsoft.com/office/drawing/2014/main" val="10000"/>
                  </a:ext>
                </a:extLst>
              </a:tr>
              <a:tr h="558062">
                <a:tc>
                  <a:txBody>
                    <a:body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pPr>
                      <a:r>
                        <a:rPr kumimoji="0" lang="zh-CN" altLang="en-US" sz="2000" b="0" i="0" u="none" strike="noStrike" cap="none" normalizeH="0" baseline="0" dirty="0">
                          <a:ln>
                            <a:noFill/>
                          </a:ln>
                          <a:solidFill>
                            <a:srgbClr val="00B050"/>
                          </a:solidFill>
                          <a:effectLst/>
                          <a:latin typeface="+mn-lt"/>
                          <a:ea typeface="宋体" panose="02010600030101010101" pitchFamily="2" charset="-122"/>
                          <a:cs typeface="Arial Unicode MS" pitchFamily="34" charset="-122"/>
                          <a:sym typeface="Calibri" panose="020F0502020204030204" charset="0"/>
                        </a:rPr>
                        <a:t>支持面向桌面级应用（如</a:t>
                      </a:r>
                      <a:r>
                        <a:rPr kumimoji="0" lang="en-US" altLang="zh-CN" sz="2000" b="0" i="0" u="none" strike="noStrike" cap="none" normalizeH="0" baseline="0" dirty="0">
                          <a:ln>
                            <a:noFill/>
                          </a:ln>
                          <a:solidFill>
                            <a:srgbClr val="00B050"/>
                          </a:solidFill>
                          <a:effectLst/>
                          <a:latin typeface="+mn-lt"/>
                          <a:ea typeface="宋体" panose="02010600030101010101" pitchFamily="2" charset="-122"/>
                          <a:cs typeface="Arial Unicode MS" pitchFamily="34" charset="-122"/>
                          <a:sym typeface="Calibri" panose="020F0502020204030204" charset="0"/>
                        </a:rPr>
                        <a:t>Windows</a:t>
                      </a:r>
                      <a:r>
                        <a:rPr kumimoji="0" lang="zh-CN" altLang="en-US" sz="2000" b="0" i="0" u="none" strike="noStrike" cap="none" normalizeH="0" baseline="0" dirty="0">
                          <a:ln>
                            <a:noFill/>
                          </a:ln>
                          <a:solidFill>
                            <a:srgbClr val="00B050"/>
                          </a:solidFill>
                          <a:effectLst/>
                          <a:latin typeface="+mn-lt"/>
                          <a:ea typeface="宋体" panose="02010600030101010101" pitchFamily="2" charset="-122"/>
                          <a:cs typeface="Arial Unicode MS" pitchFamily="34" charset="-122"/>
                          <a:sym typeface="Calibri" panose="020F0502020204030204" charset="0"/>
                        </a:rPr>
                        <a:t>下的应用程序）的</a:t>
                      </a:r>
                      <a:r>
                        <a:rPr kumimoji="0" lang="en-US" altLang="zh-CN" sz="2000" b="0" i="0" u="none" strike="noStrike" cap="none" normalizeH="0" baseline="0" dirty="0">
                          <a:ln>
                            <a:noFill/>
                          </a:ln>
                          <a:solidFill>
                            <a:srgbClr val="00B050"/>
                          </a:solidFill>
                          <a:effectLst/>
                          <a:latin typeface="+mn-lt"/>
                          <a:ea typeface="宋体" panose="02010600030101010101" pitchFamily="2" charset="-122"/>
                          <a:cs typeface="Arial Unicode MS" pitchFamily="34" charset="-122"/>
                          <a:sym typeface="Calibri" panose="020F0502020204030204" charset="0"/>
                        </a:rPr>
                        <a:t>Java</a:t>
                      </a:r>
                      <a:r>
                        <a:rPr kumimoji="0" lang="zh-CN" altLang="en-US" sz="2000" b="0" i="0" u="none" strike="noStrike" cap="none" normalizeH="0" baseline="0" dirty="0">
                          <a:ln>
                            <a:noFill/>
                          </a:ln>
                          <a:solidFill>
                            <a:srgbClr val="00B050"/>
                          </a:solidFill>
                          <a:effectLst/>
                          <a:latin typeface="+mn-lt"/>
                          <a:ea typeface="宋体" panose="02010600030101010101" pitchFamily="2" charset="-122"/>
                          <a:cs typeface="Arial Unicode MS" pitchFamily="34" charset="-122"/>
                          <a:sym typeface="Calibri" panose="020F0502020204030204" charset="0"/>
                        </a:rPr>
                        <a:t>平台，提供了完整的</a:t>
                      </a:r>
                      <a:r>
                        <a:rPr kumimoji="0" lang="en-US" altLang="zh-CN" sz="2000" b="0" i="0" u="none" strike="noStrike" cap="none" normalizeH="0" baseline="0" dirty="0">
                          <a:ln>
                            <a:noFill/>
                          </a:ln>
                          <a:solidFill>
                            <a:srgbClr val="00B050"/>
                          </a:solidFill>
                          <a:effectLst/>
                          <a:latin typeface="+mn-lt"/>
                          <a:ea typeface="宋体" panose="02010600030101010101" pitchFamily="2" charset="-122"/>
                          <a:cs typeface="Arial Unicode MS" pitchFamily="34" charset="-122"/>
                          <a:sym typeface="Calibri" panose="020F0502020204030204" charset="0"/>
                        </a:rPr>
                        <a:t>Java</a:t>
                      </a:r>
                      <a:r>
                        <a:rPr kumimoji="0" lang="zh-CN" altLang="en-US" sz="2000" b="0" i="0" u="none" strike="noStrike" cap="none" normalizeH="0" baseline="0" dirty="0">
                          <a:ln>
                            <a:noFill/>
                          </a:ln>
                          <a:solidFill>
                            <a:srgbClr val="00B050"/>
                          </a:solidFill>
                          <a:effectLst/>
                          <a:latin typeface="+mn-lt"/>
                          <a:ea typeface="宋体" panose="02010600030101010101" pitchFamily="2" charset="-122"/>
                          <a:cs typeface="Arial Unicode MS" pitchFamily="34" charset="-122"/>
                          <a:sym typeface="Calibri" panose="020F0502020204030204" charset="0"/>
                        </a:rPr>
                        <a:t>核心</a:t>
                      </a:r>
                      <a:r>
                        <a:rPr kumimoji="0" lang="en-US" altLang="zh-CN" sz="2000" b="0" i="0" u="none" strike="noStrike" cap="none" normalizeH="0" baseline="0" dirty="0">
                          <a:ln>
                            <a:noFill/>
                          </a:ln>
                          <a:solidFill>
                            <a:srgbClr val="00B050"/>
                          </a:solidFill>
                          <a:effectLst/>
                          <a:latin typeface="+mn-lt"/>
                          <a:ea typeface="宋体" panose="02010600030101010101" pitchFamily="2" charset="-122"/>
                          <a:cs typeface="Arial Unicode MS" pitchFamily="34" charset="-122"/>
                          <a:sym typeface="Calibri" panose="020F0502020204030204" charset="0"/>
                        </a:rPr>
                        <a:t>API</a:t>
                      </a:r>
                      <a:r>
                        <a:rPr kumimoji="0" lang="zh-CN" altLang="en-US" sz="2000" b="0" i="0" u="none" strike="noStrike" cap="none" normalizeH="0" baseline="0" dirty="0">
                          <a:ln>
                            <a:noFill/>
                          </a:ln>
                          <a:solidFill>
                            <a:srgbClr val="00B050"/>
                          </a:solidFill>
                          <a:effectLst/>
                          <a:latin typeface="+mn-lt"/>
                          <a:ea typeface="宋体" panose="02010600030101010101" pitchFamily="2" charset="-122"/>
                          <a:cs typeface="Arial Unicode MS" pitchFamily="34" charset="-122"/>
                          <a:sym typeface="Calibri" panose="020F0502020204030204" charset="0"/>
                        </a:rPr>
                        <a:t>，此版本以前称为</a:t>
                      </a:r>
                      <a:r>
                        <a:rPr kumimoji="0" lang="en-US" altLang="zh-CN" sz="2000" b="1" i="0" u="none" strike="noStrike" cap="none" normalizeH="0" baseline="0" dirty="0">
                          <a:ln>
                            <a:noFill/>
                          </a:ln>
                          <a:solidFill>
                            <a:srgbClr val="00B050"/>
                          </a:solidFill>
                          <a:effectLst/>
                          <a:latin typeface="+mn-lt"/>
                          <a:ea typeface="宋体" panose="02010600030101010101" pitchFamily="2" charset="-122"/>
                          <a:cs typeface="Arial Unicode MS" pitchFamily="34" charset="-122"/>
                          <a:sym typeface="Calibri" panose="020F0502020204030204" charset="0"/>
                        </a:rPr>
                        <a:t>J2SE</a:t>
                      </a:r>
                      <a:endParaRPr kumimoji="0" lang="zh-CN" altLang="en-US" sz="2000" b="1" i="0" u="none" strike="noStrike" cap="none" normalizeH="0" baseline="0" dirty="0">
                        <a:ln>
                          <a:noFill/>
                        </a:ln>
                        <a:solidFill>
                          <a:srgbClr val="00B050"/>
                        </a:solidFill>
                        <a:effectLst/>
                        <a:latin typeface="+mn-lt"/>
                        <a:ea typeface="宋体" panose="02010600030101010101" pitchFamily="2" charset="-122"/>
                        <a:cs typeface="Arial Unicode MS" pitchFamily="34" charset="-122"/>
                        <a:sym typeface="Calibri" panose="020F0502020204030204" charset="0"/>
                      </a:endParaRPr>
                    </a:p>
                  </a:txBody>
                  <a:tcPr marL="121923" marR="121923" marT="45726" marB="45726" horzOverflow="overflow"/>
                </a:tc>
                <a:extLst>
                  <a:ext uri="{0D108BD9-81ED-4DB2-BD59-A6C34878D82A}">
                    <a16:rowId xmlns="" xmlns:a16="http://schemas.microsoft.com/office/drawing/2014/main" val="10001"/>
                  </a:ext>
                </a:extLst>
              </a:tr>
              <a:tr h="379068">
                <a:tc>
                  <a:txBody>
                    <a:body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r>
                        <a:rPr kumimoji="0" lang="zh-CN" altLang="en-US" sz="2000" b="1" i="0" u="none" strike="noStrike" kern="1200" cap="none" normalizeH="0" baseline="0" dirty="0">
                          <a:ln>
                            <a:noFill/>
                          </a:ln>
                          <a:solidFill>
                            <a:srgbClr val="C00000"/>
                          </a:solidFill>
                          <a:effectLst/>
                          <a:latin typeface="+mn-lt"/>
                          <a:ea typeface="宋体" panose="02010600030101010101" pitchFamily="2" charset="-122"/>
                          <a:cs typeface="Arial Unicode MS" pitchFamily="34" charset="-122"/>
                          <a:sym typeface="Calibri" panose="020F0502020204030204" charset="0"/>
                        </a:rPr>
                        <a:t>J</a:t>
                      </a:r>
                      <a:r>
                        <a:rPr kumimoji="0" lang="en-US" altLang="zh-CN" sz="2000" b="1" i="0" u="none" strike="noStrike" kern="1200" cap="none" normalizeH="0" baseline="0" dirty="0" err="1">
                          <a:ln>
                            <a:noFill/>
                          </a:ln>
                          <a:solidFill>
                            <a:srgbClr val="C00000"/>
                          </a:solidFill>
                          <a:effectLst/>
                          <a:latin typeface="+mn-lt"/>
                          <a:ea typeface="宋体" panose="02010600030101010101" pitchFamily="2" charset="-122"/>
                          <a:cs typeface="Arial Unicode MS" pitchFamily="34" charset="-122"/>
                          <a:sym typeface="Calibri" panose="020F0502020204030204" charset="0"/>
                        </a:rPr>
                        <a:t>ava</a:t>
                      </a:r>
                      <a:r>
                        <a:rPr kumimoji="0" lang="en-US" altLang="zh-CN" sz="2000" b="1" i="0" u="none" strike="noStrike" kern="1200" cap="none" normalizeH="0" baseline="0" dirty="0">
                          <a:ln>
                            <a:noFill/>
                          </a:ln>
                          <a:solidFill>
                            <a:srgbClr val="C00000"/>
                          </a:solidFill>
                          <a:effectLst/>
                          <a:latin typeface="+mn-lt"/>
                          <a:ea typeface="宋体" panose="02010600030101010101" pitchFamily="2" charset="-122"/>
                          <a:cs typeface="Arial Unicode MS" pitchFamily="34" charset="-122"/>
                          <a:sym typeface="Calibri" panose="020F0502020204030204" charset="0"/>
                        </a:rPr>
                        <a:t> </a:t>
                      </a:r>
                      <a:r>
                        <a:rPr kumimoji="0" lang="zh-CN" altLang="en-US" sz="2000" b="1" i="0" u="none" strike="noStrike" kern="1200" cap="none" normalizeH="0" baseline="0" dirty="0">
                          <a:ln>
                            <a:noFill/>
                          </a:ln>
                          <a:solidFill>
                            <a:srgbClr val="C00000"/>
                          </a:solidFill>
                          <a:effectLst/>
                          <a:latin typeface="+mn-lt"/>
                          <a:ea typeface="宋体" panose="02010600030101010101" pitchFamily="2" charset="-122"/>
                          <a:cs typeface="Arial Unicode MS" pitchFamily="34" charset="-122"/>
                          <a:sym typeface="Calibri" panose="020F0502020204030204" charset="0"/>
                        </a:rPr>
                        <a:t>EE(Java Enterprise Edition)企业版</a:t>
                      </a:r>
                    </a:p>
                  </a:txBody>
                  <a:tcPr marL="121923" marR="121923" marT="45726" marB="45726" horzOverflow="overflow"/>
                </a:tc>
                <a:extLst>
                  <a:ext uri="{0D108BD9-81ED-4DB2-BD59-A6C34878D82A}">
                    <a16:rowId xmlns="" xmlns:a16="http://schemas.microsoft.com/office/drawing/2014/main" val="10002"/>
                  </a:ext>
                </a:extLst>
              </a:tr>
              <a:tr h="558062">
                <a:tc>
                  <a:txBody>
                    <a:body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pPr>
                      <a:r>
                        <a:rPr kumimoji="0" lang="zh-CN" altLang="en-US" sz="2000" b="0" i="0" u="none" strike="noStrike" cap="none" normalizeH="0" baseline="0" dirty="0">
                          <a:ln>
                            <a:noFill/>
                          </a:ln>
                          <a:solidFill>
                            <a:srgbClr val="00B050"/>
                          </a:solidFill>
                          <a:effectLst/>
                          <a:latin typeface="+mn-lt"/>
                          <a:ea typeface="宋体" panose="02010600030101010101" pitchFamily="2" charset="-122"/>
                          <a:cs typeface="Arial Unicode MS" pitchFamily="34" charset="-122"/>
                          <a:sym typeface="Calibri" panose="020F0502020204030204" charset="0"/>
                        </a:rPr>
                        <a:t>是为开发企业环境下的应用程序提供的一套解决方案。该技术体系中包含的技术如</a:t>
                      </a:r>
                      <a:r>
                        <a:rPr kumimoji="0" lang="en-US" altLang="zh-CN" sz="2000" b="0" i="0" u="none" strike="noStrike" cap="none" normalizeH="0" baseline="0" dirty="0">
                          <a:ln>
                            <a:noFill/>
                          </a:ln>
                          <a:solidFill>
                            <a:srgbClr val="00B050"/>
                          </a:solidFill>
                          <a:effectLst/>
                          <a:latin typeface="+mn-lt"/>
                          <a:ea typeface="宋体" panose="02010600030101010101" pitchFamily="2" charset="-122"/>
                          <a:cs typeface="Arial Unicode MS" pitchFamily="34" charset="-122"/>
                          <a:sym typeface="Calibri" panose="020F0502020204030204" charset="0"/>
                        </a:rPr>
                        <a:t>:</a:t>
                      </a:r>
                      <a:r>
                        <a:rPr kumimoji="0" lang="zh-CN" altLang="en-US" sz="2000" b="0" i="0" u="none" strike="noStrike" cap="none" normalizeH="0" baseline="0" dirty="0">
                          <a:ln>
                            <a:noFill/>
                          </a:ln>
                          <a:solidFill>
                            <a:srgbClr val="00B050"/>
                          </a:solidFill>
                          <a:effectLst/>
                          <a:latin typeface="+mn-lt"/>
                          <a:ea typeface="宋体" panose="02010600030101010101" pitchFamily="2" charset="-122"/>
                          <a:cs typeface="Arial Unicode MS" pitchFamily="34" charset="-122"/>
                          <a:sym typeface="Calibri" panose="020F0502020204030204" charset="0"/>
                        </a:rPr>
                        <a:t>Servlet 、Jsp等，主要针对于Web应用程序开发。版本以前称为</a:t>
                      </a:r>
                      <a:r>
                        <a:rPr kumimoji="0" lang="en-US" altLang="zh-CN" sz="2000" b="1" i="0" u="none" strike="noStrike" cap="none" normalizeH="0" baseline="0" dirty="0">
                          <a:ln>
                            <a:noFill/>
                          </a:ln>
                          <a:solidFill>
                            <a:srgbClr val="00B050"/>
                          </a:solidFill>
                          <a:effectLst/>
                          <a:latin typeface="+mn-lt"/>
                          <a:ea typeface="宋体" panose="02010600030101010101" pitchFamily="2" charset="-122"/>
                          <a:cs typeface="Arial Unicode MS" pitchFamily="34" charset="-122"/>
                          <a:sym typeface="Calibri" panose="020F0502020204030204" charset="0"/>
                        </a:rPr>
                        <a:t>J2EE</a:t>
                      </a:r>
                    </a:p>
                  </a:txBody>
                  <a:tcPr marL="121923" marR="121923" marT="45726" marB="45726" horzOverflow="overflow"/>
                </a:tc>
                <a:extLst>
                  <a:ext uri="{0D108BD9-81ED-4DB2-BD59-A6C34878D82A}">
                    <a16:rowId xmlns="" xmlns:a16="http://schemas.microsoft.com/office/drawing/2014/main" val="10003"/>
                  </a:ext>
                </a:extLst>
              </a:tr>
              <a:tr h="417124">
                <a:tc>
                  <a:txBody>
                    <a:body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r>
                        <a:rPr kumimoji="0" lang="en-US" altLang="zh-CN" sz="2000" b="1" i="0" u="none" strike="noStrike" kern="1200" cap="none" normalizeH="0" baseline="0" dirty="0">
                          <a:ln>
                            <a:noFill/>
                          </a:ln>
                          <a:solidFill>
                            <a:srgbClr val="C00000"/>
                          </a:solidFill>
                          <a:effectLst/>
                          <a:latin typeface="+mn-lt"/>
                          <a:ea typeface="宋体" panose="02010600030101010101" pitchFamily="2" charset="-122"/>
                          <a:cs typeface="Arial Unicode MS" pitchFamily="34" charset="-122"/>
                          <a:sym typeface="Calibri" panose="020F0502020204030204" charset="0"/>
                        </a:rPr>
                        <a:t>Java </a:t>
                      </a:r>
                      <a:r>
                        <a:rPr kumimoji="0" lang="zh-CN" altLang="en-US" sz="2000" b="1" i="0" u="none" strike="noStrike" kern="1200" cap="none" normalizeH="0" baseline="0" dirty="0">
                          <a:ln>
                            <a:noFill/>
                          </a:ln>
                          <a:solidFill>
                            <a:srgbClr val="C00000"/>
                          </a:solidFill>
                          <a:effectLst/>
                          <a:latin typeface="+mn-lt"/>
                          <a:ea typeface="宋体" panose="02010600030101010101" pitchFamily="2" charset="-122"/>
                          <a:cs typeface="Arial Unicode MS" pitchFamily="34" charset="-122"/>
                          <a:sym typeface="Calibri" panose="020F0502020204030204" charset="0"/>
                        </a:rPr>
                        <a:t>ME(Java Micro Edition)小型版</a:t>
                      </a:r>
                    </a:p>
                  </a:txBody>
                  <a:tcPr marL="121923" marR="121923" marT="45726" marB="45726" horzOverflow="overflow"/>
                </a:tc>
                <a:extLst>
                  <a:ext uri="{0D108BD9-81ED-4DB2-BD59-A6C34878D82A}">
                    <a16:rowId xmlns="" xmlns:a16="http://schemas.microsoft.com/office/drawing/2014/main" val="10004"/>
                  </a:ext>
                </a:extLst>
              </a:tr>
              <a:tr h="558062">
                <a:tc>
                  <a:txBody>
                    <a:body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pPr>
                      <a:r>
                        <a:rPr kumimoji="0" lang="zh-CN" altLang="en-US" sz="2000" b="0" i="0" u="none" strike="noStrike" cap="none" normalizeH="0" baseline="0" dirty="0">
                          <a:ln>
                            <a:noFill/>
                          </a:ln>
                          <a:solidFill>
                            <a:srgbClr val="00B050"/>
                          </a:solidFill>
                          <a:effectLst/>
                          <a:latin typeface="+mn-lt"/>
                          <a:ea typeface="宋体" panose="02010600030101010101" pitchFamily="2" charset="-122"/>
                          <a:cs typeface="Arial Unicode MS" pitchFamily="34" charset="-122"/>
                          <a:sym typeface="Calibri" panose="020F0502020204030204" charset="0"/>
                        </a:rPr>
                        <a:t>支持</a:t>
                      </a:r>
                      <a:r>
                        <a:rPr kumimoji="0" lang="en-US" altLang="zh-CN" sz="2000" b="0" i="0" u="none" strike="noStrike" cap="none" normalizeH="0" baseline="0" dirty="0">
                          <a:ln>
                            <a:noFill/>
                          </a:ln>
                          <a:solidFill>
                            <a:srgbClr val="00B050"/>
                          </a:solidFill>
                          <a:effectLst/>
                          <a:latin typeface="+mn-lt"/>
                          <a:ea typeface="宋体" panose="02010600030101010101" pitchFamily="2" charset="-122"/>
                          <a:cs typeface="Arial Unicode MS" pitchFamily="34" charset="-122"/>
                          <a:sym typeface="Calibri" panose="020F0502020204030204" charset="0"/>
                        </a:rPr>
                        <a:t>Java</a:t>
                      </a:r>
                      <a:r>
                        <a:rPr kumimoji="0" lang="zh-CN" altLang="en-US" sz="2000" b="0" i="0" u="none" strike="noStrike" cap="none" normalizeH="0" baseline="0" dirty="0">
                          <a:ln>
                            <a:noFill/>
                          </a:ln>
                          <a:solidFill>
                            <a:srgbClr val="00B050"/>
                          </a:solidFill>
                          <a:effectLst/>
                          <a:latin typeface="+mn-lt"/>
                          <a:ea typeface="宋体" panose="02010600030101010101" pitchFamily="2" charset="-122"/>
                          <a:cs typeface="Arial Unicode MS" pitchFamily="34" charset="-122"/>
                          <a:sym typeface="Calibri" panose="020F0502020204030204" charset="0"/>
                        </a:rPr>
                        <a:t>程序运行在移动终端（手机、</a:t>
                      </a:r>
                      <a:r>
                        <a:rPr kumimoji="0" lang="en-US" altLang="zh-CN" sz="2000" b="0" i="0" u="none" strike="noStrike" cap="none" normalizeH="0" baseline="0" dirty="0">
                          <a:ln>
                            <a:noFill/>
                          </a:ln>
                          <a:solidFill>
                            <a:srgbClr val="00B050"/>
                          </a:solidFill>
                          <a:effectLst/>
                          <a:latin typeface="+mn-lt"/>
                          <a:ea typeface="宋体" panose="02010600030101010101" pitchFamily="2" charset="-122"/>
                          <a:cs typeface="Arial Unicode MS" pitchFamily="34" charset="-122"/>
                          <a:sym typeface="Calibri" panose="020F0502020204030204" charset="0"/>
                        </a:rPr>
                        <a:t>PDA</a:t>
                      </a:r>
                      <a:r>
                        <a:rPr kumimoji="0" lang="zh-CN" altLang="en-US" sz="2000" b="0" i="0" u="none" strike="noStrike" cap="none" normalizeH="0" baseline="0" dirty="0">
                          <a:ln>
                            <a:noFill/>
                          </a:ln>
                          <a:solidFill>
                            <a:srgbClr val="00B050"/>
                          </a:solidFill>
                          <a:effectLst/>
                          <a:latin typeface="+mn-lt"/>
                          <a:ea typeface="宋体" panose="02010600030101010101" pitchFamily="2" charset="-122"/>
                          <a:cs typeface="Arial Unicode MS" pitchFamily="34" charset="-122"/>
                          <a:sym typeface="Calibri" panose="020F0502020204030204" charset="0"/>
                        </a:rPr>
                        <a:t>）上的平台，对</a:t>
                      </a:r>
                      <a:r>
                        <a:rPr kumimoji="0" lang="en-US" altLang="zh-CN" sz="2000" b="0" i="0" u="none" strike="noStrike" cap="none" normalizeH="0" baseline="0" dirty="0">
                          <a:ln>
                            <a:noFill/>
                          </a:ln>
                          <a:solidFill>
                            <a:srgbClr val="00B050"/>
                          </a:solidFill>
                          <a:effectLst/>
                          <a:latin typeface="+mn-lt"/>
                          <a:ea typeface="宋体" panose="02010600030101010101" pitchFamily="2" charset="-122"/>
                          <a:cs typeface="Arial Unicode MS" pitchFamily="34" charset="-122"/>
                          <a:sym typeface="Calibri" panose="020F0502020204030204" charset="0"/>
                        </a:rPr>
                        <a:t>Java API</a:t>
                      </a:r>
                      <a:r>
                        <a:rPr kumimoji="0" lang="zh-CN" altLang="en-US" sz="2000" b="0" i="0" u="none" strike="noStrike" cap="none" normalizeH="0" baseline="0" dirty="0">
                          <a:ln>
                            <a:noFill/>
                          </a:ln>
                          <a:solidFill>
                            <a:srgbClr val="00B050"/>
                          </a:solidFill>
                          <a:effectLst/>
                          <a:latin typeface="+mn-lt"/>
                          <a:ea typeface="宋体" panose="02010600030101010101" pitchFamily="2" charset="-122"/>
                          <a:cs typeface="Arial Unicode MS" pitchFamily="34" charset="-122"/>
                          <a:sym typeface="Calibri" panose="020F0502020204030204" charset="0"/>
                        </a:rPr>
                        <a:t>有所精简，并加入了针对移动终端的支持，此版本以前称为</a:t>
                      </a:r>
                      <a:r>
                        <a:rPr kumimoji="0" lang="en-US" altLang="zh-CN" sz="2000" b="1" i="0" u="none" strike="noStrike" cap="none" normalizeH="0" baseline="0" dirty="0">
                          <a:ln>
                            <a:noFill/>
                          </a:ln>
                          <a:solidFill>
                            <a:srgbClr val="00B050"/>
                          </a:solidFill>
                          <a:effectLst/>
                          <a:latin typeface="+mn-lt"/>
                          <a:ea typeface="宋体" panose="02010600030101010101" pitchFamily="2" charset="-122"/>
                          <a:cs typeface="Arial Unicode MS" pitchFamily="34" charset="-122"/>
                          <a:sym typeface="Calibri" panose="020F0502020204030204" charset="0"/>
                        </a:rPr>
                        <a:t>J2ME</a:t>
                      </a:r>
                      <a:endParaRPr kumimoji="0" lang="zh-CN" sz="2000" b="1" i="0" u="none" strike="noStrike" cap="none" normalizeH="0" baseline="0" dirty="0">
                        <a:ln>
                          <a:noFill/>
                        </a:ln>
                        <a:solidFill>
                          <a:srgbClr val="00B050"/>
                        </a:solidFill>
                        <a:effectLst/>
                        <a:latin typeface="+mn-lt"/>
                        <a:ea typeface="宋体" panose="02010600030101010101" pitchFamily="2" charset="-122"/>
                        <a:cs typeface="Arial Unicode MS" pitchFamily="34" charset="-122"/>
                        <a:sym typeface="Calibri" panose="020F0502020204030204" charset="0"/>
                      </a:endParaRPr>
                    </a:p>
                  </a:txBody>
                  <a:tcPr marL="121923" marR="121923" marT="45726" marB="45726" horzOverflow="overflow"/>
                </a:tc>
                <a:extLst>
                  <a:ext uri="{0D108BD9-81ED-4DB2-BD59-A6C34878D82A}">
                    <a16:rowId xmlns="" xmlns:a16="http://schemas.microsoft.com/office/drawing/2014/main" val="10005"/>
                  </a:ext>
                </a:extLst>
              </a:tr>
              <a:tr h="396044">
                <a:tc>
                  <a:txBody>
                    <a:body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r>
                        <a:rPr kumimoji="0" lang="en-US" altLang="zh-CN" sz="2000" b="1" i="0" u="none" strike="noStrike" kern="1200" cap="none" normalizeH="0" baseline="0" dirty="0">
                          <a:ln>
                            <a:noFill/>
                          </a:ln>
                          <a:solidFill>
                            <a:srgbClr val="C00000"/>
                          </a:solidFill>
                          <a:effectLst/>
                          <a:latin typeface="+mn-lt"/>
                          <a:ea typeface="宋体" panose="02010600030101010101" pitchFamily="2" charset="-122"/>
                          <a:cs typeface="Arial Unicode MS" pitchFamily="34" charset="-122"/>
                        </a:rPr>
                        <a:t>Java Card</a:t>
                      </a:r>
                      <a:endParaRPr kumimoji="0" lang="zh-CN" altLang="en-US" sz="2000" b="1" i="0" u="none" strike="noStrike" kern="1200" cap="none" normalizeH="0" baseline="0" dirty="0">
                        <a:ln>
                          <a:noFill/>
                        </a:ln>
                        <a:solidFill>
                          <a:srgbClr val="C00000"/>
                        </a:solidFill>
                        <a:effectLst/>
                        <a:latin typeface="+mn-lt"/>
                        <a:ea typeface="宋体" panose="02010600030101010101" pitchFamily="2" charset="-122"/>
                        <a:cs typeface="Arial Unicode MS" pitchFamily="34" charset="-122"/>
                      </a:endParaRPr>
                    </a:p>
                  </a:txBody>
                  <a:tcPr marL="121920" marR="121920"/>
                </a:tc>
                <a:extLst>
                  <a:ext uri="{0D108BD9-81ED-4DB2-BD59-A6C34878D82A}">
                    <a16:rowId xmlns="" xmlns:a16="http://schemas.microsoft.com/office/drawing/2014/main" val="10006"/>
                  </a:ext>
                </a:extLst>
              </a:tr>
              <a:tr h="558062">
                <a:tc>
                  <a:txBody>
                    <a:bodyPr/>
                    <a:lstStyle/>
                    <a:p>
                      <a:r>
                        <a:rPr lang="zh-CN" altLang="en-US" sz="2000" dirty="0">
                          <a:solidFill>
                            <a:srgbClr val="00B050"/>
                          </a:solidFill>
                          <a:latin typeface="+mn-lt"/>
                          <a:ea typeface="宋体" panose="02010600030101010101" pitchFamily="2" charset="-122"/>
                        </a:rPr>
                        <a:t>支持一些</a:t>
                      </a:r>
                      <a:r>
                        <a:rPr lang="en-US" altLang="zh-CN" sz="2000" dirty="0">
                          <a:solidFill>
                            <a:srgbClr val="00B050"/>
                          </a:solidFill>
                          <a:latin typeface="+mn-lt"/>
                          <a:ea typeface="宋体" panose="02010600030101010101" pitchFamily="2" charset="-122"/>
                        </a:rPr>
                        <a:t>Java</a:t>
                      </a:r>
                      <a:r>
                        <a:rPr lang="zh-CN" altLang="en-US" sz="2000" dirty="0">
                          <a:solidFill>
                            <a:srgbClr val="00B050"/>
                          </a:solidFill>
                          <a:latin typeface="+mn-lt"/>
                          <a:ea typeface="宋体" panose="02010600030101010101" pitchFamily="2" charset="-122"/>
                        </a:rPr>
                        <a:t>小程序（</a:t>
                      </a:r>
                      <a:r>
                        <a:rPr lang="en-US" altLang="zh-CN" sz="2000" dirty="0">
                          <a:solidFill>
                            <a:srgbClr val="00B050"/>
                          </a:solidFill>
                          <a:latin typeface="+mn-lt"/>
                          <a:ea typeface="宋体" panose="02010600030101010101" pitchFamily="2" charset="-122"/>
                        </a:rPr>
                        <a:t>Applets</a:t>
                      </a:r>
                      <a:r>
                        <a:rPr lang="zh-CN" altLang="en-US" sz="2000" dirty="0">
                          <a:solidFill>
                            <a:srgbClr val="00B050"/>
                          </a:solidFill>
                          <a:latin typeface="+mn-lt"/>
                          <a:ea typeface="宋体" panose="02010600030101010101" pitchFamily="2" charset="-122"/>
                        </a:rPr>
                        <a:t>）运行在小内存设备（如智能卡）上的平台</a:t>
                      </a:r>
                    </a:p>
                  </a:txBody>
                  <a:tcPr marL="121920" marR="121920"/>
                </a:tc>
                <a:extLst>
                  <a:ext uri="{0D108BD9-81ED-4DB2-BD59-A6C34878D82A}">
                    <a16:rowId xmlns="" xmlns:a16="http://schemas.microsoft.com/office/drawing/2014/main" val="10007"/>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815413" y="692696"/>
            <a:ext cx="10915576" cy="875156"/>
          </a:xfrm>
        </p:spPr>
        <p:txBody>
          <a:bodyPr/>
          <a:lstStyle/>
          <a:p>
            <a:r>
              <a:rPr lang="en-US" altLang="zh-CN" b="1" dirty="0">
                <a:solidFill>
                  <a:srgbClr val="00B050"/>
                </a:solidFill>
                <a:latin typeface="Courier New" panose="02070309020205020404" pitchFamily="49" charset="0"/>
                <a:ea typeface="新宋体" panose="02010609030101010101" pitchFamily="49" charset="-122"/>
                <a:cs typeface="Courier New" panose="02070309020205020404" pitchFamily="49" charset="0"/>
              </a:rPr>
              <a:t>Java</a:t>
            </a:r>
            <a:r>
              <a:rPr lang="zh-CN" altLang="en-US" b="1" dirty="0">
                <a:solidFill>
                  <a:srgbClr val="00B050"/>
                </a:solidFill>
                <a:latin typeface="Courier New" panose="02070309020205020404" pitchFamily="49" charset="0"/>
                <a:ea typeface="新宋体" panose="02010609030101010101" pitchFamily="49" charset="-122"/>
                <a:cs typeface="Courier New" panose="02070309020205020404" pitchFamily="49" charset="0"/>
              </a:rPr>
              <a:t>在各领域中的应用</a:t>
            </a:r>
            <a:endParaRPr lang="zh-CN" altLang="en-US" dirty="0">
              <a:solidFill>
                <a:srgbClr val="00B050"/>
              </a:solidFill>
              <a:latin typeface="Courier New" panose="02070309020205020404" pitchFamily="49" charset="0"/>
              <a:ea typeface="新宋体" panose="02010609030101010101" pitchFamily="49" charset="-122"/>
              <a:cs typeface="Courier New" panose="02070309020205020404" pitchFamily="49" charset="0"/>
            </a:endParaRPr>
          </a:p>
        </p:txBody>
      </p:sp>
      <p:sp>
        <p:nvSpPr>
          <p:cNvPr id="5" name="内容占位符 2"/>
          <p:cNvSpPr>
            <a:spLocks noGrp="1"/>
          </p:cNvSpPr>
          <p:nvPr>
            <p:ph idx="1"/>
          </p:nvPr>
        </p:nvSpPr>
        <p:spPr>
          <a:xfrm>
            <a:off x="571462" y="1600200"/>
            <a:ext cx="10953516" cy="3629001"/>
          </a:xfrm>
        </p:spPr>
        <p:txBody>
          <a:bodyPr>
            <a:noAutofit/>
          </a:bodyPr>
          <a:lstStyle/>
          <a:p>
            <a:r>
              <a:rPr lang="zh-CN" altLang="en-US" sz="2400" dirty="0">
                <a:solidFill>
                  <a:srgbClr val="00B050"/>
                </a:solidFill>
                <a:latin typeface="Courier New" panose="02070309020205020404" pitchFamily="49" charset="0"/>
                <a:ea typeface="新宋体" panose="02010609030101010101" pitchFamily="49" charset="-122"/>
                <a:cs typeface="Courier New" panose="02070309020205020404" pitchFamily="49" charset="0"/>
              </a:rPr>
              <a:t>从</a:t>
            </a:r>
            <a:r>
              <a:rPr lang="en-US" altLang="zh-CN" sz="2400" dirty="0">
                <a:solidFill>
                  <a:srgbClr val="00B050"/>
                </a:solidFill>
                <a:latin typeface="Courier New" panose="02070309020205020404" pitchFamily="49" charset="0"/>
                <a:ea typeface="新宋体" panose="02010609030101010101" pitchFamily="49" charset="-122"/>
                <a:cs typeface="Courier New" panose="02070309020205020404" pitchFamily="49" charset="0"/>
              </a:rPr>
              <a:t>Java</a:t>
            </a:r>
            <a:r>
              <a:rPr lang="zh-CN" altLang="en-US" sz="2400" dirty="0">
                <a:solidFill>
                  <a:srgbClr val="00B050"/>
                </a:solidFill>
                <a:latin typeface="Courier New" panose="02070309020205020404" pitchFamily="49" charset="0"/>
                <a:ea typeface="新宋体" panose="02010609030101010101" pitchFamily="49" charset="-122"/>
                <a:cs typeface="Courier New" panose="02070309020205020404" pitchFamily="49" charset="0"/>
              </a:rPr>
              <a:t>的应用领域来分，</a:t>
            </a:r>
            <a:r>
              <a:rPr lang="en-US" altLang="zh-CN" sz="2400" dirty="0">
                <a:solidFill>
                  <a:srgbClr val="00B050"/>
                </a:solidFill>
                <a:latin typeface="Courier New" panose="02070309020205020404" pitchFamily="49" charset="0"/>
                <a:ea typeface="新宋体" panose="02010609030101010101" pitchFamily="49" charset="-122"/>
                <a:cs typeface="Courier New" panose="02070309020205020404" pitchFamily="49" charset="0"/>
              </a:rPr>
              <a:t>Java</a:t>
            </a:r>
            <a:r>
              <a:rPr lang="zh-CN" altLang="en-US" sz="2400" dirty="0">
                <a:solidFill>
                  <a:srgbClr val="00B050"/>
                </a:solidFill>
                <a:latin typeface="Courier New" panose="02070309020205020404" pitchFamily="49" charset="0"/>
                <a:ea typeface="新宋体" panose="02010609030101010101" pitchFamily="49" charset="-122"/>
                <a:cs typeface="Courier New" panose="02070309020205020404" pitchFamily="49" charset="0"/>
              </a:rPr>
              <a:t>语言的应用方向主要表现在以下几个方面：</a:t>
            </a:r>
            <a:endParaRPr lang="en-US" altLang="zh-CN" sz="2400" dirty="0">
              <a:solidFill>
                <a:srgbClr val="00B050"/>
              </a:solidFill>
              <a:latin typeface="Courier New" panose="02070309020205020404" pitchFamily="49" charset="0"/>
              <a:ea typeface="新宋体" panose="02010609030101010101" pitchFamily="49" charset="-122"/>
              <a:cs typeface="Courier New" panose="02070309020205020404" pitchFamily="49" charset="0"/>
            </a:endParaRPr>
          </a:p>
          <a:p>
            <a:pPr lvl="1"/>
            <a:r>
              <a:rPr lang="zh-CN" altLang="en-US" sz="2000" b="1" dirty="0">
                <a:solidFill>
                  <a:srgbClr val="00B050"/>
                </a:solidFill>
                <a:latin typeface="Courier New" panose="02070309020205020404" pitchFamily="49" charset="0"/>
                <a:ea typeface="新宋体" panose="02010609030101010101" pitchFamily="49" charset="-122"/>
                <a:cs typeface="Courier New" panose="02070309020205020404" pitchFamily="49" charset="0"/>
              </a:rPr>
              <a:t>企业级应用</a:t>
            </a:r>
            <a:r>
              <a:rPr lang="zh-CN" altLang="en-US" sz="2000" dirty="0">
                <a:solidFill>
                  <a:srgbClr val="00B050"/>
                </a:solidFill>
                <a:latin typeface="Courier New" panose="02070309020205020404" pitchFamily="49" charset="0"/>
                <a:ea typeface="新宋体" panose="02010609030101010101" pitchFamily="49" charset="-122"/>
                <a:cs typeface="Courier New" panose="02070309020205020404" pitchFamily="49" charset="0"/>
              </a:rPr>
              <a:t>：主要指复杂的大企业的软件系统、各种类型的网站。</a:t>
            </a:r>
            <a:r>
              <a:rPr lang="en-US" altLang="zh-CN" sz="2000" dirty="0">
                <a:solidFill>
                  <a:srgbClr val="00B050"/>
                </a:solidFill>
                <a:latin typeface="Courier New" panose="02070309020205020404" pitchFamily="49" charset="0"/>
                <a:ea typeface="新宋体" panose="02010609030101010101" pitchFamily="49" charset="-122"/>
                <a:cs typeface="Courier New" panose="02070309020205020404" pitchFamily="49" charset="0"/>
              </a:rPr>
              <a:t>Java</a:t>
            </a:r>
            <a:r>
              <a:rPr lang="zh-CN" altLang="en-US" sz="2000" dirty="0">
                <a:solidFill>
                  <a:srgbClr val="00B050"/>
                </a:solidFill>
                <a:latin typeface="Courier New" panose="02070309020205020404" pitchFamily="49" charset="0"/>
                <a:ea typeface="新宋体" panose="02010609030101010101" pitchFamily="49" charset="-122"/>
                <a:cs typeface="Courier New" panose="02070309020205020404" pitchFamily="49" charset="0"/>
              </a:rPr>
              <a:t>的安全机制以及它的跨平台的优势，使它在分布式系统领域开发中有广泛应用。应用领域包括金融、电信、交通、电子商务等。</a:t>
            </a:r>
            <a:endParaRPr lang="en-US" altLang="zh-CN" sz="2000" dirty="0">
              <a:solidFill>
                <a:srgbClr val="00B050"/>
              </a:solidFill>
              <a:latin typeface="Courier New" panose="02070309020205020404" pitchFamily="49" charset="0"/>
              <a:ea typeface="新宋体" panose="02010609030101010101" pitchFamily="49" charset="-122"/>
              <a:cs typeface="Courier New" panose="02070309020205020404" pitchFamily="49" charset="0"/>
            </a:endParaRPr>
          </a:p>
          <a:p>
            <a:pPr lvl="1"/>
            <a:r>
              <a:rPr lang="en-US" altLang="zh-CN" sz="2000" b="1" dirty="0">
                <a:solidFill>
                  <a:srgbClr val="00B050"/>
                </a:solidFill>
                <a:latin typeface="Courier New" panose="02070309020205020404" pitchFamily="49" charset="0"/>
                <a:ea typeface="新宋体" panose="02010609030101010101" pitchFamily="49" charset="-122"/>
                <a:cs typeface="Courier New" panose="02070309020205020404" pitchFamily="49" charset="0"/>
              </a:rPr>
              <a:t>Android</a:t>
            </a:r>
            <a:r>
              <a:rPr lang="zh-CN" altLang="en-US" sz="2000" b="1" dirty="0">
                <a:solidFill>
                  <a:srgbClr val="00B050"/>
                </a:solidFill>
                <a:latin typeface="Courier New" panose="02070309020205020404" pitchFamily="49" charset="0"/>
                <a:ea typeface="新宋体" panose="02010609030101010101" pitchFamily="49" charset="-122"/>
                <a:cs typeface="Courier New" panose="02070309020205020404" pitchFamily="49" charset="0"/>
              </a:rPr>
              <a:t>平台应用</a:t>
            </a:r>
            <a:r>
              <a:rPr lang="zh-CN" altLang="en-US" sz="2000" dirty="0">
                <a:solidFill>
                  <a:srgbClr val="00B050"/>
                </a:solidFill>
                <a:latin typeface="Courier New" panose="02070309020205020404" pitchFamily="49" charset="0"/>
                <a:ea typeface="新宋体" panose="02010609030101010101" pitchFamily="49" charset="-122"/>
                <a:cs typeface="Courier New" panose="02070309020205020404" pitchFamily="49" charset="0"/>
              </a:rPr>
              <a:t>：</a:t>
            </a:r>
            <a:r>
              <a:rPr lang="en-US" altLang="zh-CN" sz="2000" dirty="0">
                <a:solidFill>
                  <a:srgbClr val="00B050"/>
                </a:solidFill>
                <a:latin typeface="Courier New" panose="02070309020205020404" pitchFamily="49" charset="0"/>
                <a:ea typeface="新宋体" panose="02010609030101010101" pitchFamily="49" charset="-122"/>
                <a:cs typeface="Courier New" panose="02070309020205020404" pitchFamily="49" charset="0"/>
              </a:rPr>
              <a:t>Android</a:t>
            </a:r>
            <a:r>
              <a:rPr lang="zh-CN" altLang="en-US" sz="2000" dirty="0">
                <a:solidFill>
                  <a:srgbClr val="00B050"/>
                </a:solidFill>
                <a:latin typeface="Courier New" panose="02070309020205020404" pitchFamily="49" charset="0"/>
                <a:ea typeface="新宋体" panose="02010609030101010101" pitchFamily="49" charset="-122"/>
                <a:cs typeface="Courier New" panose="02070309020205020404" pitchFamily="49" charset="0"/>
              </a:rPr>
              <a:t>应用程序使用</a:t>
            </a:r>
            <a:r>
              <a:rPr lang="en-US" altLang="zh-CN" sz="2000" dirty="0">
                <a:solidFill>
                  <a:srgbClr val="00B050"/>
                </a:solidFill>
                <a:latin typeface="Courier New" panose="02070309020205020404" pitchFamily="49" charset="0"/>
                <a:ea typeface="新宋体" panose="02010609030101010101" pitchFamily="49" charset="-122"/>
                <a:cs typeface="Courier New" panose="02070309020205020404" pitchFamily="49" charset="0"/>
              </a:rPr>
              <a:t>Java</a:t>
            </a:r>
            <a:r>
              <a:rPr lang="zh-CN" altLang="en-US" sz="2000" dirty="0">
                <a:solidFill>
                  <a:srgbClr val="00B050"/>
                </a:solidFill>
                <a:latin typeface="Courier New" panose="02070309020205020404" pitchFamily="49" charset="0"/>
                <a:ea typeface="新宋体" panose="02010609030101010101" pitchFamily="49" charset="-122"/>
                <a:cs typeface="Courier New" panose="02070309020205020404" pitchFamily="49" charset="0"/>
              </a:rPr>
              <a:t>语言编写。</a:t>
            </a:r>
            <a:r>
              <a:rPr lang="en-US" altLang="zh-CN" sz="2000" dirty="0">
                <a:solidFill>
                  <a:srgbClr val="00B050"/>
                </a:solidFill>
                <a:latin typeface="Courier New" panose="02070309020205020404" pitchFamily="49" charset="0"/>
                <a:ea typeface="新宋体" panose="02010609030101010101" pitchFamily="49" charset="-122"/>
                <a:cs typeface="Courier New" panose="02070309020205020404" pitchFamily="49" charset="0"/>
              </a:rPr>
              <a:t>Android</a:t>
            </a:r>
            <a:r>
              <a:rPr lang="zh-CN" altLang="en-US" sz="2000" dirty="0">
                <a:solidFill>
                  <a:srgbClr val="00B050"/>
                </a:solidFill>
                <a:latin typeface="Courier New" panose="02070309020205020404" pitchFamily="49" charset="0"/>
                <a:ea typeface="新宋体" panose="02010609030101010101" pitchFamily="49" charset="-122"/>
                <a:cs typeface="Courier New" panose="02070309020205020404" pitchFamily="49" charset="0"/>
              </a:rPr>
              <a:t>开发水平的高低很大程度上取决于</a:t>
            </a:r>
            <a:r>
              <a:rPr lang="en-US" altLang="zh-CN" sz="2000" dirty="0">
                <a:solidFill>
                  <a:srgbClr val="00B050"/>
                </a:solidFill>
                <a:latin typeface="Courier New" panose="02070309020205020404" pitchFamily="49" charset="0"/>
                <a:ea typeface="新宋体" panose="02010609030101010101" pitchFamily="49" charset="-122"/>
                <a:cs typeface="Courier New" panose="02070309020205020404" pitchFamily="49" charset="0"/>
              </a:rPr>
              <a:t>Java</a:t>
            </a:r>
            <a:r>
              <a:rPr lang="zh-CN" altLang="en-US" sz="2000" dirty="0">
                <a:solidFill>
                  <a:srgbClr val="00B050"/>
                </a:solidFill>
                <a:latin typeface="Courier New" panose="02070309020205020404" pitchFamily="49" charset="0"/>
                <a:ea typeface="新宋体" panose="02010609030101010101" pitchFamily="49" charset="-122"/>
                <a:cs typeface="Courier New" panose="02070309020205020404" pitchFamily="49" charset="0"/>
              </a:rPr>
              <a:t>语言核心能力是否扎实。</a:t>
            </a:r>
            <a:endParaRPr lang="en-US" altLang="zh-CN" sz="2000" dirty="0">
              <a:solidFill>
                <a:srgbClr val="00B050"/>
              </a:solidFill>
              <a:latin typeface="Courier New" panose="02070309020205020404" pitchFamily="49" charset="0"/>
              <a:ea typeface="新宋体" panose="02010609030101010101" pitchFamily="49" charset="-122"/>
              <a:cs typeface="Courier New" panose="02070309020205020404" pitchFamily="49" charset="0"/>
            </a:endParaRPr>
          </a:p>
          <a:p>
            <a:pPr lvl="1"/>
            <a:r>
              <a:rPr lang="zh-CN" altLang="en-US" sz="2000" dirty="0">
                <a:solidFill>
                  <a:srgbClr val="00B050"/>
                </a:solidFill>
                <a:latin typeface="Courier New" panose="02070309020205020404" pitchFamily="49" charset="0"/>
                <a:ea typeface="新宋体" panose="02010609030101010101" pitchFamily="49" charset="-122"/>
                <a:cs typeface="Courier New" panose="02070309020205020404" pitchFamily="49" charset="0"/>
              </a:rPr>
              <a:t>移动领域应用，主要表现在消费和嵌入式领域，是指在各种小型设备上的应用，包括手机、</a:t>
            </a:r>
            <a:r>
              <a:rPr lang="en-US" altLang="zh-CN" sz="2000" dirty="0">
                <a:solidFill>
                  <a:srgbClr val="00B050"/>
                </a:solidFill>
                <a:latin typeface="Courier New" panose="02070309020205020404" pitchFamily="49" charset="0"/>
                <a:ea typeface="新宋体" panose="02010609030101010101" pitchFamily="49" charset="-122"/>
                <a:cs typeface="Courier New" panose="02070309020205020404" pitchFamily="49" charset="0"/>
              </a:rPr>
              <a:t>PDA</a:t>
            </a:r>
            <a:r>
              <a:rPr lang="zh-CN" altLang="en-US" sz="2000" dirty="0">
                <a:solidFill>
                  <a:srgbClr val="00B050"/>
                </a:solidFill>
                <a:latin typeface="Courier New" panose="02070309020205020404" pitchFamily="49" charset="0"/>
                <a:ea typeface="新宋体" panose="02010609030101010101" pitchFamily="49" charset="-122"/>
                <a:cs typeface="Courier New" panose="02070309020205020404" pitchFamily="49" charset="0"/>
              </a:rPr>
              <a:t>、机顶盒、汽车通信设备等。</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4" name="内容占位符 3" descr="49.jpg"/>
          <p:cNvPicPr>
            <a:picLocks noGrp="1" noChangeAspect="1"/>
          </p:cNvPicPr>
          <p:nvPr>
            <p:ph idx="1"/>
          </p:nvPr>
        </p:nvPicPr>
        <p:blipFill>
          <a:blip r:embed="rId2" cstate="print"/>
          <a:stretch>
            <a:fillRect/>
          </a:stretch>
        </p:blipFill>
        <p:spPr>
          <a:xfrm>
            <a:off x="-106680" y="-375726"/>
            <a:ext cx="12298680" cy="7456285"/>
          </a:xfr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15413" y="664060"/>
            <a:ext cx="10972800" cy="1143000"/>
          </a:xfrm>
        </p:spPr>
        <p:txBody>
          <a:bodyPr/>
          <a:lstStyle/>
          <a:p>
            <a:r>
              <a:rPr lang="zh-CN" altLang="en-US" sz="4000" b="1" dirty="0">
                <a:solidFill>
                  <a:srgbClr val="00B050"/>
                </a:solidFill>
                <a:latin typeface="宋体" panose="02010600030101010101" pitchFamily="2" charset="-122"/>
                <a:ea typeface="宋体" panose="02010600030101010101" pitchFamily="2" charset="-122"/>
                <a:cs typeface="Courier New" panose="02070309020205020404" pitchFamily="49" charset="0"/>
              </a:rPr>
              <a:t>移动开发 </a:t>
            </a:r>
            <a:r>
              <a:rPr lang="en-US" altLang="zh-CN" sz="4000" b="1" dirty="0">
                <a:solidFill>
                  <a:srgbClr val="00B050"/>
                </a:solidFill>
                <a:latin typeface="宋体" panose="02010600030101010101" pitchFamily="2" charset="-122"/>
                <a:ea typeface="宋体" panose="02010600030101010101" pitchFamily="2" charset="-122"/>
                <a:cs typeface="Courier New" panose="02070309020205020404" pitchFamily="49" charset="0"/>
              </a:rPr>
              <a:t>VS</a:t>
            </a:r>
            <a:r>
              <a:rPr lang="zh-CN" altLang="en-US" sz="4000" b="1" dirty="0">
                <a:solidFill>
                  <a:srgbClr val="00B050"/>
                </a:solidFill>
                <a:latin typeface="宋体" panose="02010600030101010101" pitchFamily="2" charset="-122"/>
                <a:ea typeface="宋体" panose="02010600030101010101" pitchFamily="2" charset="-122"/>
                <a:cs typeface="Courier New" panose="02070309020205020404" pitchFamily="49" charset="0"/>
              </a:rPr>
              <a:t> 企业级开发</a:t>
            </a:r>
          </a:p>
        </p:txBody>
      </p:sp>
      <p:pic>
        <p:nvPicPr>
          <p:cNvPr id="205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24451" y="2001032"/>
            <a:ext cx="4815432" cy="26109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302632" y="1916832"/>
            <a:ext cx="2961720" cy="747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317125" y="2852936"/>
            <a:ext cx="2371163" cy="6963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5622461" y="3919290"/>
            <a:ext cx="6426200" cy="8286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6302632" y="5104264"/>
            <a:ext cx="3200523" cy="701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cxnSp>
        <p:nvCxnSpPr>
          <p:cNvPr id="4" name="直接连接符 3"/>
          <p:cNvCxnSpPr/>
          <p:nvPr/>
        </p:nvCxnSpPr>
        <p:spPr>
          <a:xfrm flipH="1">
            <a:off x="5423925" y="1772816"/>
            <a:ext cx="96011" cy="4536504"/>
          </a:xfrm>
          <a:prstGeom prst="line">
            <a:avLst/>
          </a:prstGeom>
          <a:ln w="25400" cmpd="sng">
            <a:solidFill>
              <a:srgbClr val="FF0000"/>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06561" y="345055"/>
            <a:ext cx="8352928" cy="792088"/>
          </a:xfrm>
        </p:spPr>
        <p:txBody>
          <a:bodyPr>
            <a:normAutofit/>
          </a:bodyPr>
          <a:lstStyle/>
          <a:p>
            <a:r>
              <a:rPr lang="en-US" altLang="zh-CN" b="1" dirty="0">
                <a:solidFill>
                  <a:srgbClr val="00B050"/>
                </a:solidFill>
                <a:latin typeface="+mn-lt"/>
                <a:ea typeface="宋体" panose="02010600030101010101" pitchFamily="2" charset="-122"/>
                <a:cs typeface="Times New Roman" panose="02020603050405020304" pitchFamily="18" charset="0"/>
              </a:rPr>
              <a:t>1.3  Java</a:t>
            </a:r>
            <a:r>
              <a:rPr lang="zh-CN" altLang="en-US" b="1" dirty="0">
                <a:solidFill>
                  <a:srgbClr val="00B050"/>
                </a:solidFill>
                <a:latin typeface="+mn-lt"/>
                <a:ea typeface="宋体" panose="02010600030101010101" pitchFamily="2" charset="-122"/>
                <a:cs typeface="Times New Roman" panose="02020603050405020304" pitchFamily="18" charset="0"/>
              </a:rPr>
              <a:t>语言运行机制及运行过程</a:t>
            </a:r>
          </a:p>
        </p:txBody>
      </p:sp>
      <p:sp>
        <p:nvSpPr>
          <p:cNvPr id="3" name="内容占位符 2"/>
          <p:cNvSpPr>
            <a:spLocks noGrp="1"/>
          </p:cNvSpPr>
          <p:nvPr>
            <p:ph idx="1"/>
          </p:nvPr>
        </p:nvSpPr>
        <p:spPr>
          <a:xfrm>
            <a:off x="883840" y="1844824"/>
            <a:ext cx="10972800" cy="4608512"/>
          </a:xfrm>
        </p:spPr>
        <p:txBody>
          <a:bodyPr>
            <a:noAutofit/>
          </a:bodyPr>
          <a:lstStyle/>
          <a:p>
            <a:pPr>
              <a:buFont typeface="Wingdings" panose="05000000000000000000" pitchFamily="2" charset="2"/>
              <a:buChar char="l"/>
            </a:pPr>
            <a:r>
              <a:rPr lang="zh-CN" altLang="en-US" sz="2400" dirty="0">
                <a:solidFill>
                  <a:srgbClr val="00B050"/>
                </a:solidFill>
                <a:ea typeface="宋体" panose="02010600030101010101" pitchFamily="2" charset="-122"/>
                <a:cs typeface="Times New Roman" panose="02020603050405020304" pitchFamily="18" charset="0"/>
              </a:rPr>
              <a:t>特点一：</a:t>
            </a:r>
            <a:r>
              <a:rPr lang="zh-CN" altLang="en-US" sz="2400" b="1" dirty="0">
                <a:solidFill>
                  <a:srgbClr val="00B050"/>
                </a:solidFill>
                <a:ea typeface="宋体" panose="02010600030101010101" pitchFamily="2" charset="-122"/>
                <a:cs typeface="Times New Roman" panose="02020603050405020304" pitchFamily="18" charset="0"/>
              </a:rPr>
              <a:t>面向对象   女朋友才叫对象</a:t>
            </a:r>
            <a:endParaRPr lang="en-US" altLang="zh-CN" sz="2400" b="1" dirty="0">
              <a:solidFill>
                <a:srgbClr val="00B050"/>
              </a:solidFill>
              <a:ea typeface="宋体" panose="02010600030101010101" pitchFamily="2" charset="-122"/>
              <a:cs typeface="Times New Roman" panose="02020603050405020304" pitchFamily="18" charset="0"/>
            </a:endParaRPr>
          </a:p>
          <a:p>
            <a:pPr lvl="1">
              <a:buFont typeface="Wingdings" panose="05000000000000000000" pitchFamily="2" charset="2"/>
              <a:buChar char="Ø"/>
            </a:pPr>
            <a:r>
              <a:rPr lang="zh-CN" altLang="en-US" sz="2000" dirty="0">
                <a:solidFill>
                  <a:srgbClr val="00B050"/>
                </a:solidFill>
                <a:ea typeface="宋体" panose="02010600030101010101" pitchFamily="2" charset="-122"/>
                <a:cs typeface="Times New Roman" panose="02020603050405020304" pitchFamily="18" charset="0"/>
              </a:rPr>
              <a:t>两个基本概念：类、对象</a:t>
            </a:r>
            <a:endParaRPr lang="en-US" altLang="zh-CN" sz="2000" dirty="0">
              <a:solidFill>
                <a:srgbClr val="00B050"/>
              </a:solidFill>
              <a:ea typeface="宋体" panose="02010600030101010101" pitchFamily="2" charset="-122"/>
              <a:cs typeface="Times New Roman" panose="02020603050405020304" pitchFamily="18" charset="0"/>
            </a:endParaRPr>
          </a:p>
          <a:p>
            <a:pPr lvl="1">
              <a:buFont typeface="Wingdings" panose="05000000000000000000" pitchFamily="2" charset="2"/>
              <a:buChar char="Ø"/>
            </a:pPr>
            <a:r>
              <a:rPr lang="zh-CN" altLang="en-US" sz="2000" dirty="0">
                <a:solidFill>
                  <a:srgbClr val="00B050"/>
                </a:solidFill>
                <a:ea typeface="宋体" panose="02010600030101010101" pitchFamily="2" charset="-122"/>
                <a:cs typeface="Times New Roman" panose="02020603050405020304" pitchFamily="18" charset="0"/>
              </a:rPr>
              <a:t>三大特性：封装、继承、多态</a:t>
            </a:r>
          </a:p>
          <a:p>
            <a:pPr>
              <a:buFont typeface="Wingdings" panose="05000000000000000000" pitchFamily="2" charset="2"/>
              <a:buChar char="l"/>
            </a:pPr>
            <a:r>
              <a:rPr lang="zh-CN" altLang="en-US" sz="2400" dirty="0">
                <a:solidFill>
                  <a:srgbClr val="00B050"/>
                </a:solidFill>
                <a:ea typeface="宋体" panose="02010600030101010101" pitchFamily="2" charset="-122"/>
                <a:cs typeface="Times New Roman" panose="02020603050405020304" pitchFamily="18" charset="0"/>
              </a:rPr>
              <a:t>特点二：</a:t>
            </a:r>
            <a:r>
              <a:rPr lang="zh-CN" altLang="en-US" sz="2400" b="1" dirty="0">
                <a:solidFill>
                  <a:srgbClr val="00B050"/>
                </a:solidFill>
                <a:ea typeface="宋体" panose="02010600030101010101" pitchFamily="2" charset="-122"/>
                <a:cs typeface="Times New Roman" panose="02020603050405020304" pitchFamily="18" charset="0"/>
              </a:rPr>
              <a:t>健壮性 完善性</a:t>
            </a:r>
            <a:endParaRPr lang="en-US" altLang="zh-CN" sz="2400" b="1" dirty="0">
              <a:solidFill>
                <a:srgbClr val="00B050"/>
              </a:solidFill>
              <a:ea typeface="宋体" panose="02010600030101010101" pitchFamily="2" charset="-122"/>
              <a:cs typeface="Times New Roman" panose="02020603050405020304" pitchFamily="18" charset="0"/>
            </a:endParaRPr>
          </a:p>
          <a:p>
            <a:pPr lvl="1">
              <a:buFont typeface="Wingdings" panose="05000000000000000000" pitchFamily="2" charset="2"/>
              <a:buChar char="Ø"/>
            </a:pPr>
            <a:r>
              <a:rPr lang="zh-CN" altLang="en-US" sz="2000" dirty="0">
                <a:solidFill>
                  <a:srgbClr val="00B050"/>
                </a:solidFill>
                <a:ea typeface="宋体" panose="02010600030101010101" pitchFamily="2" charset="-122"/>
                <a:cs typeface="Times New Roman" panose="02020603050405020304" pitchFamily="18" charset="0"/>
              </a:rPr>
              <a:t>吸收了</a:t>
            </a:r>
            <a:r>
              <a:rPr lang="en-US" altLang="zh-CN" sz="2000" dirty="0">
                <a:solidFill>
                  <a:srgbClr val="00B050"/>
                </a:solidFill>
                <a:ea typeface="宋体" panose="02010600030101010101" pitchFamily="2" charset="-122"/>
                <a:cs typeface="Times New Roman" panose="02020603050405020304" pitchFamily="18" charset="0"/>
              </a:rPr>
              <a:t>C/C++</a:t>
            </a:r>
            <a:r>
              <a:rPr lang="zh-CN" altLang="en-US" sz="2000" dirty="0">
                <a:solidFill>
                  <a:srgbClr val="00B050"/>
                </a:solidFill>
                <a:ea typeface="宋体" panose="02010600030101010101" pitchFamily="2" charset="-122"/>
                <a:cs typeface="Times New Roman" panose="02020603050405020304" pitchFamily="18" charset="0"/>
              </a:rPr>
              <a:t>语言的优点，但去掉了其影响程序健壮性的部分（如指针、内存的申请与释放等），提供了一个相对安全的内存管理和访问机制</a:t>
            </a:r>
            <a:endParaRPr lang="en-US" altLang="zh-CN" sz="2000" dirty="0">
              <a:solidFill>
                <a:srgbClr val="00B050"/>
              </a:solidFill>
              <a:ea typeface="宋体" panose="02010600030101010101" pitchFamily="2" charset="-122"/>
              <a:cs typeface="Times New Roman" panose="02020603050405020304" pitchFamily="18" charset="0"/>
            </a:endParaRPr>
          </a:p>
          <a:p>
            <a:pPr>
              <a:buFont typeface="Wingdings" panose="05000000000000000000" pitchFamily="2" charset="2"/>
              <a:buChar char="l"/>
            </a:pPr>
            <a:r>
              <a:rPr lang="zh-CN" altLang="en-US" sz="2400" dirty="0">
                <a:solidFill>
                  <a:srgbClr val="00B050"/>
                </a:solidFill>
                <a:ea typeface="宋体" panose="02010600030101010101" pitchFamily="2" charset="-122"/>
                <a:cs typeface="Times New Roman" panose="02020603050405020304" pitchFamily="18" charset="0"/>
              </a:rPr>
              <a:t>特点三：</a:t>
            </a:r>
            <a:r>
              <a:rPr lang="zh-CN" altLang="en-US" sz="2400" b="1" dirty="0">
                <a:solidFill>
                  <a:srgbClr val="00B050"/>
                </a:solidFill>
                <a:ea typeface="宋体" panose="02010600030101010101" pitchFamily="2" charset="-122"/>
                <a:cs typeface="Times New Roman" panose="02020603050405020304" pitchFamily="18" charset="0"/>
              </a:rPr>
              <a:t>跨平台性  </a:t>
            </a:r>
            <a:r>
              <a:rPr lang="en-US" altLang="zh-CN" sz="2400" b="1" dirty="0" err="1">
                <a:solidFill>
                  <a:srgbClr val="00B050"/>
                </a:solidFill>
                <a:ea typeface="宋体" panose="02010600030101010101" pitchFamily="2" charset="-122"/>
                <a:cs typeface="Times New Roman" panose="02020603050405020304" pitchFamily="18" charset="0"/>
              </a:rPr>
              <a:t>jvm</a:t>
            </a:r>
            <a:endParaRPr lang="en-US" altLang="zh-CN" sz="2400" b="1" dirty="0">
              <a:solidFill>
                <a:srgbClr val="00B050"/>
              </a:solidFill>
              <a:ea typeface="宋体" panose="02010600030101010101" pitchFamily="2" charset="-122"/>
              <a:cs typeface="Times New Roman" panose="02020603050405020304" pitchFamily="18" charset="0"/>
            </a:endParaRPr>
          </a:p>
          <a:p>
            <a:pPr lvl="1">
              <a:buFont typeface="Wingdings" panose="05000000000000000000" pitchFamily="2" charset="2"/>
              <a:buChar char="Ø"/>
            </a:pPr>
            <a:r>
              <a:rPr lang="zh-CN" altLang="en-US" sz="2000" dirty="0">
                <a:solidFill>
                  <a:srgbClr val="00B050"/>
                </a:solidFill>
                <a:ea typeface="宋体" panose="02010600030101010101" pitchFamily="2" charset="-122"/>
                <a:cs typeface="Times New Roman" panose="02020603050405020304" pitchFamily="18" charset="0"/>
              </a:rPr>
              <a:t>跨平台性：通过</a:t>
            </a:r>
            <a:r>
              <a:rPr lang="en-US" altLang="zh-CN" sz="2000" dirty="0">
                <a:solidFill>
                  <a:srgbClr val="00B050"/>
                </a:solidFill>
                <a:ea typeface="宋体" panose="02010600030101010101" pitchFamily="2" charset="-122"/>
                <a:cs typeface="Times New Roman" panose="02020603050405020304" pitchFamily="18" charset="0"/>
              </a:rPr>
              <a:t>Java</a:t>
            </a:r>
            <a:r>
              <a:rPr lang="zh-CN" altLang="en-US" sz="2000" dirty="0">
                <a:solidFill>
                  <a:srgbClr val="00B050"/>
                </a:solidFill>
                <a:ea typeface="宋体" panose="02010600030101010101" pitchFamily="2" charset="-122"/>
                <a:cs typeface="Times New Roman" panose="02020603050405020304" pitchFamily="18" charset="0"/>
              </a:rPr>
              <a:t>语言编写的应用程序在不同的系统平台上都可以运行。</a:t>
            </a:r>
            <a:r>
              <a:rPr lang="zh-CN" altLang="en-US" sz="2000" b="1" dirty="0">
                <a:solidFill>
                  <a:srgbClr val="00B050"/>
                </a:solidFill>
                <a:ea typeface="宋体" panose="02010600030101010101" pitchFamily="2" charset="-122"/>
                <a:cs typeface="Times New Roman" panose="02020603050405020304" pitchFamily="18" charset="0"/>
              </a:rPr>
              <a:t>“</a:t>
            </a:r>
            <a:r>
              <a:rPr lang="en-US" altLang="zh-CN" sz="2000" b="1" dirty="0">
                <a:solidFill>
                  <a:srgbClr val="00B050"/>
                </a:solidFill>
                <a:ea typeface="宋体" panose="02010600030101010101" pitchFamily="2" charset="-122"/>
                <a:cs typeface="Times New Roman" panose="02020603050405020304" pitchFamily="18" charset="0"/>
              </a:rPr>
              <a:t>Write once , Run Anywhere</a:t>
            </a:r>
            <a:r>
              <a:rPr lang="zh-CN" altLang="en-US" sz="2000" b="1" dirty="0">
                <a:solidFill>
                  <a:srgbClr val="00B050"/>
                </a:solidFill>
                <a:ea typeface="宋体" panose="02010600030101010101" pitchFamily="2" charset="-122"/>
                <a:cs typeface="Times New Roman" panose="02020603050405020304" pitchFamily="18" charset="0"/>
              </a:rPr>
              <a:t>”，一次编写，处处运行</a:t>
            </a:r>
            <a:endParaRPr lang="en-US" altLang="zh-CN" sz="2000" b="1" dirty="0">
              <a:solidFill>
                <a:srgbClr val="00B050"/>
              </a:solidFill>
              <a:ea typeface="宋体" panose="02010600030101010101" pitchFamily="2" charset="-122"/>
              <a:cs typeface="Times New Roman" panose="02020603050405020304" pitchFamily="18" charset="0"/>
            </a:endParaRPr>
          </a:p>
          <a:p>
            <a:pPr lvl="1">
              <a:buFont typeface="Wingdings" panose="05000000000000000000" pitchFamily="2" charset="2"/>
              <a:buChar char="Ø"/>
            </a:pPr>
            <a:r>
              <a:rPr lang="zh-CN" altLang="en-US" sz="2000" dirty="0">
                <a:solidFill>
                  <a:srgbClr val="00B050"/>
                </a:solidFill>
                <a:ea typeface="宋体" panose="02010600030101010101" pitchFamily="2" charset="-122"/>
                <a:cs typeface="Times New Roman" panose="02020603050405020304" pitchFamily="18" charset="0"/>
              </a:rPr>
              <a:t>原理：只要在需要运行 </a:t>
            </a:r>
            <a:r>
              <a:rPr lang="en-US" altLang="zh-CN" sz="2000" dirty="0">
                <a:solidFill>
                  <a:srgbClr val="00B050"/>
                </a:solidFill>
                <a:ea typeface="宋体" panose="02010600030101010101" pitchFamily="2" charset="-122"/>
                <a:cs typeface="Times New Roman" panose="02020603050405020304" pitchFamily="18" charset="0"/>
              </a:rPr>
              <a:t>java </a:t>
            </a:r>
            <a:r>
              <a:rPr lang="zh-CN" altLang="en-US" sz="2000" dirty="0">
                <a:solidFill>
                  <a:srgbClr val="00B050"/>
                </a:solidFill>
                <a:ea typeface="宋体" panose="02010600030101010101" pitchFamily="2" charset="-122"/>
                <a:cs typeface="Times New Roman" panose="02020603050405020304" pitchFamily="18" charset="0"/>
              </a:rPr>
              <a:t>应用程序的操作系统上，先安装一个</a:t>
            </a:r>
            <a:r>
              <a:rPr lang="en-US" altLang="zh-CN" sz="2000" dirty="0">
                <a:solidFill>
                  <a:srgbClr val="00B050"/>
                </a:solidFill>
                <a:ea typeface="宋体" panose="02010600030101010101" pitchFamily="2" charset="-122"/>
                <a:cs typeface="Times New Roman" panose="02020603050405020304" pitchFamily="18" charset="0"/>
              </a:rPr>
              <a:t>Java</a:t>
            </a:r>
            <a:r>
              <a:rPr lang="zh-CN" altLang="en-US" sz="2000" dirty="0">
                <a:solidFill>
                  <a:srgbClr val="00B050"/>
                </a:solidFill>
                <a:ea typeface="宋体" panose="02010600030101010101" pitchFamily="2" charset="-122"/>
                <a:cs typeface="Times New Roman" panose="02020603050405020304" pitchFamily="18" charset="0"/>
              </a:rPr>
              <a:t>虚拟机 </a:t>
            </a:r>
            <a:r>
              <a:rPr lang="en-US" altLang="zh-CN" sz="2000" dirty="0">
                <a:solidFill>
                  <a:srgbClr val="00B050"/>
                </a:solidFill>
                <a:ea typeface="宋体" panose="02010600030101010101" pitchFamily="2" charset="-122"/>
                <a:cs typeface="Times New Roman" panose="02020603050405020304" pitchFamily="18" charset="0"/>
              </a:rPr>
              <a:t>(JVM Java Virtual Machine) </a:t>
            </a:r>
            <a:r>
              <a:rPr lang="zh-CN" altLang="en-US" sz="2000" dirty="0">
                <a:solidFill>
                  <a:srgbClr val="00B050"/>
                </a:solidFill>
                <a:ea typeface="宋体" panose="02010600030101010101" pitchFamily="2" charset="-122"/>
                <a:cs typeface="Times New Roman" panose="02020603050405020304" pitchFamily="18" charset="0"/>
              </a:rPr>
              <a:t>即可。由</a:t>
            </a:r>
            <a:r>
              <a:rPr lang="en-US" altLang="zh-CN" sz="2000" dirty="0">
                <a:solidFill>
                  <a:srgbClr val="00B050"/>
                </a:solidFill>
                <a:ea typeface="宋体" panose="02010600030101010101" pitchFamily="2" charset="-122"/>
                <a:cs typeface="Times New Roman" panose="02020603050405020304" pitchFamily="18" charset="0"/>
              </a:rPr>
              <a:t>JVM</a:t>
            </a:r>
            <a:r>
              <a:rPr lang="zh-CN" altLang="en-US" sz="2000" dirty="0">
                <a:solidFill>
                  <a:srgbClr val="00B050"/>
                </a:solidFill>
                <a:ea typeface="宋体" panose="02010600030101010101" pitchFamily="2" charset="-122"/>
                <a:cs typeface="Times New Roman" panose="02020603050405020304" pitchFamily="18" charset="0"/>
              </a:rPr>
              <a:t>来负责</a:t>
            </a:r>
            <a:r>
              <a:rPr lang="en-US" altLang="zh-CN" sz="2000" dirty="0">
                <a:solidFill>
                  <a:srgbClr val="00B050"/>
                </a:solidFill>
                <a:ea typeface="宋体" panose="02010600030101010101" pitchFamily="2" charset="-122"/>
                <a:cs typeface="Times New Roman" panose="02020603050405020304" pitchFamily="18" charset="0"/>
              </a:rPr>
              <a:t>Java</a:t>
            </a:r>
            <a:r>
              <a:rPr lang="zh-CN" altLang="en-US" sz="2000" dirty="0">
                <a:solidFill>
                  <a:srgbClr val="00B050"/>
                </a:solidFill>
                <a:ea typeface="宋体" panose="02010600030101010101" pitchFamily="2" charset="-122"/>
                <a:cs typeface="Times New Roman" panose="02020603050405020304" pitchFamily="18" charset="0"/>
              </a:rPr>
              <a:t>程序在该系统中的运行。</a:t>
            </a:r>
          </a:p>
        </p:txBody>
      </p:sp>
      <p:sp>
        <p:nvSpPr>
          <p:cNvPr id="4" name="TextBox 3"/>
          <p:cNvSpPr txBox="1"/>
          <p:nvPr/>
        </p:nvSpPr>
        <p:spPr>
          <a:xfrm>
            <a:off x="146865" y="1321604"/>
            <a:ext cx="6048672" cy="523220"/>
          </a:xfrm>
          <a:prstGeom prst="rect">
            <a:avLst/>
          </a:prstGeom>
          <a:noFill/>
        </p:spPr>
        <p:txBody>
          <a:bodyPr wrap="square" rtlCol="0">
            <a:spAutoFit/>
          </a:bodyPr>
          <a:lstStyle/>
          <a:p>
            <a:pPr marL="285750" indent="-285750">
              <a:buFont typeface="Wingdings" panose="05000000000000000000" pitchFamily="2" charset="2"/>
              <a:buChar char="u"/>
            </a:pPr>
            <a:r>
              <a:rPr lang="en-US" altLang="zh-CN" sz="2800" b="1" dirty="0">
                <a:solidFill>
                  <a:srgbClr val="C00000"/>
                </a:solidFill>
                <a:ea typeface="宋体" panose="02010600030101010101" pitchFamily="2" charset="-122"/>
                <a:cs typeface="Times New Roman" panose="02020603050405020304" pitchFamily="18" charset="0"/>
              </a:rPr>
              <a:t>Java</a:t>
            </a:r>
            <a:r>
              <a:rPr lang="zh-CN" altLang="en-US" sz="2800" b="1" dirty="0">
                <a:solidFill>
                  <a:srgbClr val="C00000"/>
                </a:solidFill>
                <a:ea typeface="宋体" panose="02010600030101010101" pitchFamily="2" charset="-122"/>
                <a:cs typeface="Times New Roman" panose="02020603050405020304" pitchFamily="18" charset="0"/>
              </a:rPr>
              <a:t>语言的特点</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527381" y="2060849"/>
            <a:ext cx="10972800" cy="2043113"/>
          </a:xfrm>
        </p:spPr>
        <p:txBody>
          <a:bodyPr>
            <a:normAutofit fontScale="92500" lnSpcReduction="20000"/>
          </a:bodyPr>
          <a:lstStyle/>
          <a:p>
            <a:pPr>
              <a:buFont typeface="Wingdings" panose="05000000000000000000" pitchFamily="2" charset="2"/>
              <a:buChar char="l"/>
            </a:pPr>
            <a:r>
              <a:rPr lang="en-US" altLang="zh-CN" sz="3200" dirty="0">
                <a:solidFill>
                  <a:srgbClr val="00B050"/>
                </a:solidFill>
                <a:ea typeface="宋体" panose="02010600030101010101" pitchFamily="2" charset="-122"/>
                <a:cs typeface="Times New Roman" panose="02020603050405020304" pitchFamily="18" charset="0"/>
              </a:rPr>
              <a:t>Java</a:t>
            </a:r>
            <a:r>
              <a:rPr lang="zh-CN" altLang="en-US" sz="3200" dirty="0">
                <a:solidFill>
                  <a:srgbClr val="00B050"/>
                </a:solidFill>
                <a:ea typeface="宋体" panose="02010600030101010101" pitchFamily="2" charset="-122"/>
                <a:cs typeface="Times New Roman" panose="02020603050405020304" pitchFamily="18" charset="0"/>
              </a:rPr>
              <a:t>两种核心机制</a:t>
            </a:r>
            <a:endParaRPr lang="en-US" altLang="zh-CN" sz="3200" dirty="0">
              <a:solidFill>
                <a:srgbClr val="00B050"/>
              </a:solidFill>
              <a:ea typeface="宋体" panose="02010600030101010101" pitchFamily="2" charset="-122"/>
              <a:cs typeface="Times New Roman" panose="02020603050405020304" pitchFamily="18" charset="0"/>
            </a:endParaRPr>
          </a:p>
          <a:p>
            <a:pPr>
              <a:buFont typeface="Wingdings" panose="05000000000000000000" pitchFamily="2" charset="2"/>
              <a:buChar char="l"/>
            </a:pPr>
            <a:endParaRPr lang="en-US" altLang="zh-CN" sz="3200" dirty="0">
              <a:solidFill>
                <a:srgbClr val="00B050"/>
              </a:solidFill>
              <a:ea typeface="宋体" panose="02010600030101010101" pitchFamily="2" charset="-122"/>
              <a:cs typeface="Times New Roman" panose="02020603050405020304" pitchFamily="18" charset="0"/>
            </a:endParaRPr>
          </a:p>
          <a:p>
            <a:pPr lvl="1">
              <a:buFont typeface="Wingdings" panose="05000000000000000000" pitchFamily="2" charset="2"/>
              <a:buChar char="Ø"/>
            </a:pPr>
            <a:r>
              <a:rPr lang="en-US" altLang="zh-CN" sz="2800" dirty="0">
                <a:solidFill>
                  <a:srgbClr val="00B050"/>
                </a:solidFill>
                <a:ea typeface="宋体" panose="02010600030101010101" pitchFamily="2" charset="-122"/>
                <a:cs typeface="Times New Roman" panose="02020603050405020304" pitchFamily="18" charset="0"/>
              </a:rPr>
              <a:t>Java</a:t>
            </a:r>
            <a:r>
              <a:rPr lang="zh-CN" altLang="en-US" sz="2800" dirty="0">
                <a:solidFill>
                  <a:srgbClr val="00B050"/>
                </a:solidFill>
                <a:ea typeface="宋体" panose="02010600030101010101" pitchFamily="2" charset="-122"/>
                <a:cs typeface="Times New Roman" panose="02020603050405020304" pitchFamily="18" charset="0"/>
              </a:rPr>
              <a:t>虚拟机（</a:t>
            </a:r>
            <a:r>
              <a:rPr lang="en-US" altLang="zh-CN" sz="2800" dirty="0">
                <a:solidFill>
                  <a:srgbClr val="00B050"/>
                </a:solidFill>
                <a:ea typeface="宋体" panose="02010600030101010101" pitchFamily="2" charset="-122"/>
                <a:cs typeface="Times New Roman" panose="02020603050405020304" pitchFamily="18" charset="0"/>
              </a:rPr>
              <a:t>Java </a:t>
            </a:r>
            <a:r>
              <a:rPr lang="en-US" altLang="zh-CN" sz="2800" dirty="0" err="1">
                <a:solidFill>
                  <a:srgbClr val="00B050"/>
                </a:solidFill>
                <a:ea typeface="宋体" panose="02010600030101010101" pitchFamily="2" charset="-122"/>
                <a:cs typeface="Times New Roman" panose="02020603050405020304" pitchFamily="18" charset="0"/>
              </a:rPr>
              <a:t>Virtal</a:t>
            </a:r>
            <a:r>
              <a:rPr lang="en-US" altLang="zh-CN" sz="2800" dirty="0">
                <a:solidFill>
                  <a:srgbClr val="00B050"/>
                </a:solidFill>
                <a:ea typeface="宋体" panose="02010600030101010101" pitchFamily="2" charset="-122"/>
                <a:cs typeface="Times New Roman" panose="02020603050405020304" pitchFamily="18" charset="0"/>
              </a:rPr>
              <a:t> Machine</a:t>
            </a:r>
            <a:r>
              <a:rPr lang="zh-CN" altLang="en-US" sz="2800" dirty="0">
                <a:solidFill>
                  <a:srgbClr val="00B050"/>
                </a:solidFill>
                <a:ea typeface="宋体" panose="02010600030101010101" pitchFamily="2" charset="-122"/>
                <a:cs typeface="Times New Roman" panose="02020603050405020304" pitchFamily="18" charset="0"/>
              </a:rPr>
              <a:t>），</a:t>
            </a:r>
            <a:r>
              <a:rPr lang="en-US" altLang="zh-CN" sz="2800" dirty="0">
                <a:solidFill>
                  <a:srgbClr val="00B050"/>
                </a:solidFill>
                <a:ea typeface="宋体" panose="02010600030101010101" pitchFamily="2" charset="-122"/>
                <a:cs typeface="Times New Roman" panose="02020603050405020304" pitchFamily="18" charset="0"/>
              </a:rPr>
              <a:t>JVM</a:t>
            </a:r>
          </a:p>
          <a:p>
            <a:pPr lvl="1">
              <a:buFont typeface="Wingdings" panose="05000000000000000000" pitchFamily="2" charset="2"/>
              <a:buChar char="Ø"/>
            </a:pPr>
            <a:endParaRPr lang="en-US" altLang="zh-CN" sz="2800" dirty="0">
              <a:solidFill>
                <a:srgbClr val="00B050"/>
              </a:solidFill>
              <a:ea typeface="宋体" panose="02010600030101010101" pitchFamily="2" charset="-122"/>
              <a:cs typeface="Times New Roman" panose="02020603050405020304" pitchFamily="18" charset="0"/>
            </a:endParaRPr>
          </a:p>
          <a:p>
            <a:pPr lvl="1">
              <a:buFont typeface="Wingdings" panose="05000000000000000000" pitchFamily="2" charset="2"/>
              <a:buChar char="Ø"/>
            </a:pPr>
            <a:r>
              <a:rPr lang="zh-CN" altLang="en-US" sz="2800" dirty="0">
                <a:solidFill>
                  <a:srgbClr val="00B050"/>
                </a:solidFill>
                <a:ea typeface="宋体" panose="02010600030101010101" pitchFamily="2" charset="-122"/>
                <a:cs typeface="Times New Roman" panose="02020603050405020304" pitchFamily="18" charset="0"/>
              </a:rPr>
              <a:t>垃圾收集机制（</a:t>
            </a:r>
            <a:r>
              <a:rPr lang="en-US" altLang="zh-CN" sz="2800" dirty="0">
                <a:solidFill>
                  <a:srgbClr val="00B050"/>
                </a:solidFill>
                <a:ea typeface="宋体" panose="02010600030101010101" pitchFamily="2" charset="-122"/>
                <a:cs typeface="Times New Roman" panose="02020603050405020304" pitchFamily="18" charset="0"/>
              </a:rPr>
              <a:t>Garbage Collection</a:t>
            </a:r>
            <a:r>
              <a:rPr lang="zh-CN" altLang="en-US" sz="2800" dirty="0">
                <a:solidFill>
                  <a:srgbClr val="00B050"/>
                </a:solidFill>
                <a:ea typeface="宋体" panose="02010600030101010101" pitchFamily="2" charset="-122"/>
                <a:cs typeface="Times New Roman" panose="02020603050405020304" pitchFamily="18" charset="0"/>
              </a:rPr>
              <a:t>），</a:t>
            </a:r>
            <a:r>
              <a:rPr lang="en-US" altLang="zh-CN" sz="2800" dirty="0">
                <a:solidFill>
                  <a:srgbClr val="00B050"/>
                </a:solidFill>
                <a:ea typeface="宋体" panose="02010600030101010101" pitchFamily="2" charset="-122"/>
                <a:cs typeface="Times New Roman" panose="02020603050405020304" pitchFamily="18" charset="0"/>
              </a:rPr>
              <a:t>GC</a:t>
            </a:r>
            <a:endParaRPr lang="zh-CN" altLang="en-US" sz="2800" dirty="0">
              <a:solidFill>
                <a:srgbClr val="00B050"/>
              </a:solidFill>
              <a:ea typeface="宋体" panose="02010600030101010101" pitchFamily="2" charset="-122"/>
              <a:cs typeface="Times New Roman" panose="02020603050405020304" pitchFamily="18" charset="0"/>
            </a:endParaRPr>
          </a:p>
        </p:txBody>
      </p:sp>
      <p:sp>
        <p:nvSpPr>
          <p:cNvPr id="5" name="标题 1"/>
          <p:cNvSpPr>
            <a:spLocks noGrp="1"/>
          </p:cNvSpPr>
          <p:nvPr>
            <p:ph type="title"/>
          </p:nvPr>
        </p:nvSpPr>
        <p:spPr>
          <a:xfrm>
            <a:off x="545087" y="670393"/>
            <a:ext cx="8352928" cy="792088"/>
          </a:xfrm>
        </p:spPr>
        <p:txBody>
          <a:bodyPr>
            <a:normAutofit/>
          </a:bodyPr>
          <a:lstStyle/>
          <a:p>
            <a:r>
              <a:rPr lang="en-US" altLang="zh-CN" b="1" dirty="0">
                <a:solidFill>
                  <a:srgbClr val="00B050"/>
                </a:solidFill>
                <a:latin typeface="+mn-lt"/>
                <a:ea typeface="宋体" panose="02010600030101010101" pitchFamily="2" charset="-122"/>
                <a:cs typeface="Times New Roman" panose="02020603050405020304" pitchFamily="18" charset="0"/>
              </a:rPr>
              <a:t>1.3  Java</a:t>
            </a:r>
            <a:r>
              <a:rPr lang="zh-CN" altLang="en-US" b="1" dirty="0">
                <a:solidFill>
                  <a:srgbClr val="00B050"/>
                </a:solidFill>
                <a:latin typeface="+mn-lt"/>
                <a:ea typeface="宋体" panose="02010600030101010101" pitchFamily="2" charset="-122"/>
                <a:cs typeface="Times New Roman" panose="02020603050405020304" pitchFamily="18" charset="0"/>
              </a:rPr>
              <a:t>语言运行机制及运行过程</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92035" y="1309936"/>
            <a:ext cx="7752875" cy="572278"/>
          </a:xfrm>
        </p:spPr>
        <p:txBody>
          <a:bodyPr>
            <a:normAutofit/>
          </a:bodyPr>
          <a:lstStyle/>
          <a:p>
            <a:pPr marL="457200" indent="-457200">
              <a:buFont typeface="Wingdings" panose="05000000000000000000" pitchFamily="2" charset="2"/>
              <a:buChar char="u"/>
            </a:pPr>
            <a:r>
              <a:rPr lang="en-US" altLang="zh-CN" sz="2800" b="1" dirty="0">
                <a:solidFill>
                  <a:srgbClr val="C00000"/>
                </a:solidFill>
                <a:latin typeface="+mn-lt"/>
                <a:ea typeface="宋体" panose="02010600030101010101" pitchFamily="2" charset="-122"/>
                <a:cs typeface="Times New Roman" panose="02020603050405020304" pitchFamily="18" charset="0"/>
              </a:rPr>
              <a:t>Java</a:t>
            </a:r>
            <a:r>
              <a:rPr lang="zh-CN" altLang="en-US" sz="2800" b="1" dirty="0">
                <a:solidFill>
                  <a:srgbClr val="C00000"/>
                </a:solidFill>
                <a:latin typeface="+mn-lt"/>
                <a:ea typeface="宋体" panose="02010600030101010101" pitchFamily="2" charset="-122"/>
                <a:cs typeface="Times New Roman" panose="02020603050405020304" pitchFamily="18" charset="0"/>
              </a:rPr>
              <a:t>语言的特点：跨平台性</a:t>
            </a:r>
          </a:p>
        </p:txBody>
      </p:sp>
      <p:sp>
        <p:nvSpPr>
          <p:cNvPr id="3" name="内容占位符 2"/>
          <p:cNvSpPr>
            <a:spLocks noGrp="1"/>
          </p:cNvSpPr>
          <p:nvPr>
            <p:ph idx="1"/>
          </p:nvPr>
        </p:nvSpPr>
        <p:spPr>
          <a:xfrm>
            <a:off x="647739" y="5401528"/>
            <a:ext cx="10972800" cy="907793"/>
          </a:xfrm>
        </p:spPr>
        <p:txBody>
          <a:bodyPr>
            <a:normAutofit/>
          </a:bodyPr>
          <a:lstStyle/>
          <a:p>
            <a:pPr>
              <a:buFont typeface="Wingdings" panose="05000000000000000000" pitchFamily="2" charset="2"/>
              <a:buChar char="l"/>
            </a:pPr>
            <a:r>
              <a:rPr lang="zh-CN" altLang="en-US" sz="2400" dirty="0">
                <a:solidFill>
                  <a:srgbClr val="00B050"/>
                </a:solidFill>
                <a:ea typeface="宋体" panose="02010600030101010101" pitchFamily="2" charset="-122"/>
                <a:cs typeface="Times New Roman" panose="02020603050405020304" pitchFamily="18" charset="0"/>
              </a:rPr>
              <a:t>因为有了</a:t>
            </a:r>
            <a:r>
              <a:rPr lang="en-US" altLang="zh-CN" sz="2400" dirty="0">
                <a:solidFill>
                  <a:srgbClr val="00B050"/>
                </a:solidFill>
                <a:ea typeface="宋体" panose="02010600030101010101" pitchFamily="2" charset="-122"/>
                <a:cs typeface="Times New Roman" panose="02020603050405020304" pitchFamily="18" charset="0"/>
              </a:rPr>
              <a:t>JVM</a:t>
            </a:r>
            <a:r>
              <a:rPr lang="zh-CN" altLang="en-US" sz="2400" dirty="0">
                <a:solidFill>
                  <a:srgbClr val="00B050"/>
                </a:solidFill>
                <a:ea typeface="宋体" panose="02010600030101010101" pitchFamily="2" charset="-122"/>
                <a:cs typeface="Times New Roman" panose="02020603050405020304" pitchFamily="18" charset="0"/>
              </a:rPr>
              <a:t>，同一个</a:t>
            </a:r>
            <a:r>
              <a:rPr lang="en-US" altLang="zh-CN" sz="2400" dirty="0">
                <a:solidFill>
                  <a:srgbClr val="00B050"/>
                </a:solidFill>
                <a:ea typeface="宋体" panose="02010600030101010101" pitchFamily="2" charset="-122"/>
                <a:cs typeface="Times New Roman" panose="02020603050405020304" pitchFamily="18" charset="0"/>
              </a:rPr>
              <a:t>Java </a:t>
            </a:r>
            <a:r>
              <a:rPr lang="zh-CN" altLang="en-US" sz="2400" dirty="0">
                <a:solidFill>
                  <a:srgbClr val="00B050"/>
                </a:solidFill>
                <a:ea typeface="宋体" panose="02010600030101010101" pitchFamily="2" charset="-122"/>
                <a:cs typeface="Times New Roman" panose="02020603050405020304" pitchFamily="18" charset="0"/>
              </a:rPr>
              <a:t>程序在三个不同的操作系统中都可以执行。这样就实现了</a:t>
            </a:r>
            <a:r>
              <a:rPr lang="en-US" altLang="zh-CN" sz="2400" dirty="0">
                <a:solidFill>
                  <a:srgbClr val="00B050"/>
                </a:solidFill>
                <a:ea typeface="宋体" panose="02010600030101010101" pitchFamily="2" charset="-122"/>
                <a:cs typeface="Times New Roman" panose="02020603050405020304" pitchFamily="18" charset="0"/>
              </a:rPr>
              <a:t>Java </a:t>
            </a:r>
            <a:r>
              <a:rPr lang="zh-CN" altLang="en-US" sz="2400" dirty="0">
                <a:solidFill>
                  <a:srgbClr val="00B050"/>
                </a:solidFill>
                <a:ea typeface="宋体" panose="02010600030101010101" pitchFamily="2" charset="-122"/>
                <a:cs typeface="Times New Roman" panose="02020603050405020304" pitchFamily="18" charset="0"/>
              </a:rPr>
              <a:t>程序的跨平台性。</a:t>
            </a:r>
          </a:p>
        </p:txBody>
      </p:sp>
      <p:sp>
        <p:nvSpPr>
          <p:cNvPr id="4" name="矩形 5"/>
          <p:cNvSpPr>
            <a:spLocks noChangeArrowheads="1"/>
          </p:cNvSpPr>
          <p:nvPr/>
        </p:nvSpPr>
        <p:spPr bwMode="auto">
          <a:xfrm>
            <a:off x="4751918" y="2091587"/>
            <a:ext cx="2592916" cy="576262"/>
          </a:xfrm>
          <a:prstGeom prst="rect">
            <a:avLst/>
          </a:prstGeom>
          <a:solidFill>
            <a:srgbClr val="B9CDE5"/>
          </a:solidFill>
          <a:ln w="25400">
            <a:solidFill>
              <a:srgbClr val="385D8A"/>
            </a:solidFill>
            <a:miter lim="800000"/>
          </a:ln>
        </p:spPr>
        <p:txBody>
          <a:bodyPr anchor="ctr"/>
          <a:lstStyle/>
          <a:p>
            <a:pPr algn="ctr"/>
            <a:endParaRPr lang="zh-CN" altLang="en-US" sz="2400">
              <a:solidFill>
                <a:srgbClr val="FFFFFF"/>
              </a:solidFill>
              <a:ea typeface="宋体" panose="02010600030101010101" pitchFamily="2" charset="-122"/>
              <a:cs typeface="Times New Roman" panose="02020603050405020304" pitchFamily="18" charset="0"/>
            </a:endParaRPr>
          </a:p>
        </p:txBody>
      </p:sp>
      <p:sp>
        <p:nvSpPr>
          <p:cNvPr id="5" name="矩形 6"/>
          <p:cNvSpPr>
            <a:spLocks noChangeArrowheads="1"/>
          </p:cNvSpPr>
          <p:nvPr/>
        </p:nvSpPr>
        <p:spPr bwMode="auto">
          <a:xfrm>
            <a:off x="910167" y="3604475"/>
            <a:ext cx="3263900" cy="1439863"/>
          </a:xfrm>
          <a:prstGeom prst="rect">
            <a:avLst/>
          </a:prstGeom>
          <a:solidFill>
            <a:srgbClr val="B9CDE5"/>
          </a:solidFill>
          <a:ln w="25400">
            <a:solidFill>
              <a:srgbClr val="385D8A"/>
            </a:solidFill>
            <a:miter lim="800000"/>
          </a:ln>
        </p:spPr>
        <p:txBody>
          <a:bodyPr anchor="ctr"/>
          <a:lstStyle/>
          <a:p>
            <a:pPr algn="ctr"/>
            <a:endParaRPr lang="zh-CN" altLang="en-US" sz="2400">
              <a:solidFill>
                <a:srgbClr val="FFFFFF"/>
              </a:solidFill>
              <a:ea typeface="宋体" panose="02010600030101010101" pitchFamily="2" charset="-122"/>
              <a:cs typeface="Times New Roman" panose="02020603050405020304" pitchFamily="18" charset="0"/>
            </a:endParaRPr>
          </a:p>
        </p:txBody>
      </p:sp>
      <p:sp>
        <p:nvSpPr>
          <p:cNvPr id="6" name="矩形 7"/>
          <p:cNvSpPr>
            <a:spLocks noChangeArrowheads="1"/>
          </p:cNvSpPr>
          <p:nvPr/>
        </p:nvSpPr>
        <p:spPr bwMode="auto">
          <a:xfrm>
            <a:off x="4559301" y="3604475"/>
            <a:ext cx="3266017" cy="1439863"/>
          </a:xfrm>
          <a:prstGeom prst="rect">
            <a:avLst/>
          </a:prstGeom>
          <a:solidFill>
            <a:srgbClr val="B9CDE5"/>
          </a:solidFill>
          <a:ln w="25400">
            <a:solidFill>
              <a:srgbClr val="385D8A"/>
            </a:solidFill>
            <a:miter lim="800000"/>
          </a:ln>
        </p:spPr>
        <p:txBody>
          <a:bodyPr anchor="ctr"/>
          <a:lstStyle/>
          <a:p>
            <a:pPr algn="ctr"/>
            <a:endParaRPr lang="zh-CN" altLang="en-US" sz="2400">
              <a:solidFill>
                <a:srgbClr val="FFFFFF"/>
              </a:solidFill>
              <a:ea typeface="宋体" panose="02010600030101010101" pitchFamily="2" charset="-122"/>
              <a:cs typeface="Times New Roman" panose="02020603050405020304" pitchFamily="18" charset="0"/>
            </a:endParaRPr>
          </a:p>
        </p:txBody>
      </p:sp>
      <p:sp>
        <p:nvSpPr>
          <p:cNvPr id="7" name="矩形 8"/>
          <p:cNvSpPr>
            <a:spLocks noChangeArrowheads="1"/>
          </p:cNvSpPr>
          <p:nvPr/>
        </p:nvSpPr>
        <p:spPr bwMode="auto">
          <a:xfrm>
            <a:off x="8208434" y="3604475"/>
            <a:ext cx="3266017" cy="1439863"/>
          </a:xfrm>
          <a:prstGeom prst="rect">
            <a:avLst/>
          </a:prstGeom>
          <a:solidFill>
            <a:srgbClr val="B9CDE5"/>
          </a:solidFill>
          <a:ln w="25400">
            <a:solidFill>
              <a:srgbClr val="385D8A"/>
            </a:solidFill>
            <a:miter lim="800000"/>
          </a:ln>
        </p:spPr>
        <p:txBody>
          <a:bodyPr anchor="ctr"/>
          <a:lstStyle/>
          <a:p>
            <a:pPr algn="ctr"/>
            <a:endParaRPr lang="zh-CN" altLang="en-US" sz="2400">
              <a:solidFill>
                <a:srgbClr val="FFFFFF"/>
              </a:solidFill>
              <a:ea typeface="宋体" panose="02010600030101010101" pitchFamily="2" charset="-122"/>
              <a:cs typeface="Times New Roman" panose="02020603050405020304" pitchFamily="18" charset="0"/>
            </a:endParaRPr>
          </a:p>
        </p:txBody>
      </p:sp>
      <p:sp>
        <p:nvSpPr>
          <p:cNvPr id="8" name="椭圆 9"/>
          <p:cNvSpPr>
            <a:spLocks noChangeArrowheads="1"/>
          </p:cNvSpPr>
          <p:nvPr/>
        </p:nvSpPr>
        <p:spPr bwMode="auto">
          <a:xfrm>
            <a:off x="1390652" y="3699541"/>
            <a:ext cx="2305049" cy="719137"/>
          </a:xfrm>
          <a:prstGeom prst="ellipse">
            <a:avLst/>
          </a:prstGeom>
          <a:solidFill>
            <a:srgbClr val="B9CDE5"/>
          </a:solidFill>
          <a:ln w="25400">
            <a:solidFill>
              <a:srgbClr val="385D8A"/>
            </a:solidFill>
            <a:round/>
          </a:ln>
        </p:spPr>
        <p:txBody>
          <a:bodyPr anchor="ctr"/>
          <a:lstStyle/>
          <a:p>
            <a:pPr algn="ctr"/>
            <a:endParaRPr lang="zh-CN" altLang="en-US" sz="2400">
              <a:solidFill>
                <a:srgbClr val="FFFFFF"/>
              </a:solidFill>
              <a:ea typeface="宋体" panose="02010600030101010101" pitchFamily="2" charset="-122"/>
              <a:cs typeface="Times New Roman" panose="02020603050405020304" pitchFamily="18" charset="0"/>
            </a:endParaRPr>
          </a:p>
        </p:txBody>
      </p:sp>
      <p:sp>
        <p:nvSpPr>
          <p:cNvPr id="9" name="椭圆 10"/>
          <p:cNvSpPr>
            <a:spLocks noChangeArrowheads="1"/>
          </p:cNvSpPr>
          <p:nvPr/>
        </p:nvSpPr>
        <p:spPr bwMode="auto">
          <a:xfrm>
            <a:off x="5039785" y="3699541"/>
            <a:ext cx="2305049" cy="719137"/>
          </a:xfrm>
          <a:prstGeom prst="ellipse">
            <a:avLst/>
          </a:prstGeom>
          <a:solidFill>
            <a:srgbClr val="B9CDE5"/>
          </a:solidFill>
          <a:ln w="25400">
            <a:solidFill>
              <a:srgbClr val="385D8A"/>
            </a:solidFill>
            <a:round/>
          </a:ln>
        </p:spPr>
        <p:txBody>
          <a:bodyPr anchor="ctr"/>
          <a:lstStyle/>
          <a:p>
            <a:pPr algn="ctr"/>
            <a:endParaRPr lang="zh-CN" altLang="en-US">
              <a:solidFill>
                <a:srgbClr val="FFFFFF"/>
              </a:solidFill>
              <a:ea typeface="宋体" panose="02010600030101010101" pitchFamily="2" charset="-122"/>
              <a:cs typeface="Times New Roman" panose="02020603050405020304" pitchFamily="18" charset="0"/>
            </a:endParaRPr>
          </a:p>
        </p:txBody>
      </p:sp>
      <p:sp>
        <p:nvSpPr>
          <p:cNvPr id="10" name="椭圆 11"/>
          <p:cNvSpPr>
            <a:spLocks noChangeArrowheads="1"/>
          </p:cNvSpPr>
          <p:nvPr/>
        </p:nvSpPr>
        <p:spPr bwMode="auto">
          <a:xfrm>
            <a:off x="8688918" y="3699542"/>
            <a:ext cx="2305049" cy="720725"/>
          </a:xfrm>
          <a:prstGeom prst="ellipse">
            <a:avLst/>
          </a:prstGeom>
          <a:solidFill>
            <a:srgbClr val="B9CDE5"/>
          </a:solidFill>
          <a:ln w="25400">
            <a:solidFill>
              <a:srgbClr val="385D8A"/>
            </a:solidFill>
            <a:round/>
          </a:ln>
        </p:spPr>
        <p:txBody>
          <a:bodyPr anchor="ctr"/>
          <a:lstStyle/>
          <a:p>
            <a:pPr algn="ctr"/>
            <a:endParaRPr lang="zh-CN" altLang="en-US" sz="2400">
              <a:solidFill>
                <a:srgbClr val="FFFFFF"/>
              </a:solidFill>
              <a:ea typeface="宋体" panose="02010600030101010101" pitchFamily="2" charset="-122"/>
              <a:cs typeface="Times New Roman" panose="02020603050405020304" pitchFamily="18" charset="0"/>
            </a:endParaRPr>
          </a:p>
        </p:txBody>
      </p:sp>
      <p:sp>
        <p:nvSpPr>
          <p:cNvPr id="11" name="TextBox 12"/>
          <p:cNvSpPr txBox="1">
            <a:spLocks noChangeArrowheads="1"/>
          </p:cNvSpPr>
          <p:nvPr/>
        </p:nvSpPr>
        <p:spPr bwMode="auto">
          <a:xfrm>
            <a:off x="5073187" y="2154217"/>
            <a:ext cx="2400300" cy="457200"/>
          </a:xfrm>
          <a:prstGeom prst="rect">
            <a:avLst/>
          </a:prstGeom>
          <a:noFill/>
          <a:ln w="9525">
            <a:noFill/>
            <a:miter lim="800000"/>
          </a:ln>
        </p:spPr>
        <p:txBody>
          <a:bodyPr>
            <a:spAutoFit/>
          </a:bodyPr>
          <a:lstStyle/>
          <a:p>
            <a:r>
              <a:rPr lang="en-US" altLang="zh-CN" sz="2400" dirty="0">
                <a:ea typeface="宋体" panose="02010600030101010101" pitchFamily="2" charset="-122"/>
                <a:cs typeface="Times New Roman" panose="02020603050405020304" pitchFamily="18" charset="0"/>
              </a:rPr>
              <a:t>JAVA</a:t>
            </a:r>
            <a:r>
              <a:rPr lang="zh-CN" altLang="en-US" sz="2400" dirty="0">
                <a:ea typeface="宋体" panose="02010600030101010101" pitchFamily="2" charset="-122"/>
                <a:cs typeface="Times New Roman" panose="02020603050405020304" pitchFamily="18" charset="0"/>
              </a:rPr>
              <a:t>程序</a:t>
            </a:r>
          </a:p>
        </p:txBody>
      </p:sp>
      <p:sp>
        <p:nvSpPr>
          <p:cNvPr id="12" name="TextBox 13"/>
          <p:cNvSpPr txBox="1">
            <a:spLocks noChangeArrowheads="1"/>
          </p:cNvSpPr>
          <p:nvPr/>
        </p:nvSpPr>
        <p:spPr bwMode="auto">
          <a:xfrm>
            <a:off x="1231654" y="4587486"/>
            <a:ext cx="2785533" cy="369887"/>
          </a:xfrm>
          <a:prstGeom prst="rect">
            <a:avLst/>
          </a:prstGeom>
          <a:noFill/>
          <a:ln w="9525">
            <a:noFill/>
            <a:miter lim="800000"/>
          </a:ln>
        </p:spPr>
        <p:txBody>
          <a:bodyPr>
            <a:spAutoFit/>
          </a:bodyPr>
          <a:lstStyle/>
          <a:p>
            <a:r>
              <a:rPr lang="en-US" altLang="zh-CN" dirty="0">
                <a:ea typeface="宋体" panose="02010600030101010101" pitchFamily="2" charset="-122"/>
                <a:cs typeface="Times New Roman" panose="02020603050405020304" pitchFamily="18" charset="0"/>
              </a:rPr>
              <a:t>Windows</a:t>
            </a:r>
            <a:r>
              <a:rPr lang="zh-CN" altLang="en-US" dirty="0">
                <a:ea typeface="宋体" panose="02010600030101010101" pitchFamily="2" charset="-122"/>
                <a:cs typeface="Times New Roman" panose="02020603050405020304" pitchFamily="18" charset="0"/>
              </a:rPr>
              <a:t>操作系统</a:t>
            </a:r>
          </a:p>
        </p:txBody>
      </p:sp>
      <p:sp>
        <p:nvSpPr>
          <p:cNvPr id="13" name="TextBox 14"/>
          <p:cNvSpPr txBox="1">
            <a:spLocks noChangeArrowheads="1"/>
          </p:cNvSpPr>
          <p:nvPr/>
        </p:nvSpPr>
        <p:spPr bwMode="auto">
          <a:xfrm>
            <a:off x="5310731" y="4581850"/>
            <a:ext cx="2309280" cy="369887"/>
          </a:xfrm>
          <a:prstGeom prst="rect">
            <a:avLst/>
          </a:prstGeom>
          <a:noFill/>
          <a:ln w="9525">
            <a:noFill/>
            <a:miter lim="800000"/>
          </a:ln>
        </p:spPr>
        <p:txBody>
          <a:bodyPr wrap="square">
            <a:spAutoFit/>
          </a:bodyPr>
          <a:lstStyle/>
          <a:p>
            <a:r>
              <a:rPr lang="en-US" altLang="zh-CN" dirty="0">
                <a:ea typeface="宋体" panose="02010600030101010101" pitchFamily="2" charset="-122"/>
                <a:cs typeface="Times New Roman" panose="02020603050405020304" pitchFamily="18" charset="0"/>
              </a:rPr>
              <a:t>Linux</a:t>
            </a:r>
            <a:r>
              <a:rPr lang="zh-CN" altLang="en-US" dirty="0">
                <a:ea typeface="宋体" panose="02010600030101010101" pitchFamily="2" charset="-122"/>
                <a:cs typeface="Times New Roman" panose="02020603050405020304" pitchFamily="18" charset="0"/>
              </a:rPr>
              <a:t>操作系统</a:t>
            </a:r>
          </a:p>
        </p:txBody>
      </p:sp>
      <p:sp>
        <p:nvSpPr>
          <p:cNvPr id="14" name="TextBox 15"/>
          <p:cNvSpPr txBox="1">
            <a:spLocks noChangeArrowheads="1"/>
          </p:cNvSpPr>
          <p:nvPr/>
        </p:nvSpPr>
        <p:spPr bwMode="auto">
          <a:xfrm>
            <a:off x="8957968" y="4587486"/>
            <a:ext cx="2169616" cy="369887"/>
          </a:xfrm>
          <a:prstGeom prst="rect">
            <a:avLst/>
          </a:prstGeom>
          <a:noFill/>
          <a:ln w="9525">
            <a:noFill/>
            <a:miter lim="800000"/>
          </a:ln>
        </p:spPr>
        <p:txBody>
          <a:bodyPr wrap="square">
            <a:spAutoFit/>
          </a:bodyPr>
          <a:lstStyle/>
          <a:p>
            <a:r>
              <a:rPr lang="en-US" altLang="zh-CN" dirty="0">
                <a:ea typeface="宋体" panose="02010600030101010101" pitchFamily="2" charset="-122"/>
                <a:cs typeface="Times New Roman" panose="02020603050405020304" pitchFamily="18" charset="0"/>
              </a:rPr>
              <a:t>Mac</a:t>
            </a:r>
            <a:r>
              <a:rPr lang="zh-CN" altLang="en-US" dirty="0">
                <a:ea typeface="宋体" panose="02010600030101010101" pitchFamily="2" charset="-122"/>
                <a:cs typeface="Times New Roman" panose="02020603050405020304" pitchFamily="18" charset="0"/>
              </a:rPr>
              <a:t>操作系统</a:t>
            </a:r>
          </a:p>
        </p:txBody>
      </p:sp>
      <p:sp>
        <p:nvSpPr>
          <p:cNvPr id="15" name="TextBox 16"/>
          <p:cNvSpPr txBox="1">
            <a:spLocks noChangeArrowheads="1"/>
          </p:cNvSpPr>
          <p:nvPr/>
        </p:nvSpPr>
        <p:spPr bwMode="auto">
          <a:xfrm>
            <a:off x="1523749" y="3879995"/>
            <a:ext cx="2017184" cy="369887"/>
          </a:xfrm>
          <a:prstGeom prst="rect">
            <a:avLst/>
          </a:prstGeom>
          <a:noFill/>
          <a:ln w="9525">
            <a:noFill/>
            <a:miter lim="800000"/>
          </a:ln>
        </p:spPr>
        <p:txBody>
          <a:bodyPr>
            <a:spAutoFit/>
          </a:bodyPr>
          <a:lstStyle/>
          <a:p>
            <a:r>
              <a:rPr lang="en-US" altLang="zh-CN" dirty="0">
                <a:ea typeface="宋体" panose="02010600030101010101" pitchFamily="2" charset="-122"/>
                <a:cs typeface="Times New Roman" panose="02020603050405020304" pitchFamily="18" charset="0"/>
              </a:rPr>
              <a:t>Win</a:t>
            </a:r>
            <a:r>
              <a:rPr lang="zh-CN" altLang="en-US" dirty="0">
                <a:ea typeface="宋体" panose="02010600030101010101" pitchFamily="2" charset="-122"/>
                <a:cs typeface="Times New Roman" panose="02020603050405020304" pitchFamily="18" charset="0"/>
              </a:rPr>
              <a:t>版的</a:t>
            </a:r>
            <a:r>
              <a:rPr lang="en-US" altLang="zh-CN" dirty="0">
                <a:ea typeface="宋体" panose="02010600030101010101" pitchFamily="2" charset="-122"/>
                <a:cs typeface="Times New Roman" panose="02020603050405020304" pitchFamily="18" charset="0"/>
              </a:rPr>
              <a:t>JVM</a:t>
            </a:r>
            <a:endParaRPr lang="zh-CN" altLang="en-US" dirty="0">
              <a:ea typeface="宋体" panose="02010600030101010101" pitchFamily="2" charset="-122"/>
              <a:cs typeface="Times New Roman" panose="02020603050405020304" pitchFamily="18" charset="0"/>
            </a:endParaRPr>
          </a:p>
        </p:txBody>
      </p:sp>
      <p:sp>
        <p:nvSpPr>
          <p:cNvPr id="16" name="TextBox 17"/>
          <p:cNvSpPr txBox="1">
            <a:spLocks noChangeArrowheads="1"/>
          </p:cNvSpPr>
          <p:nvPr/>
        </p:nvSpPr>
        <p:spPr bwMode="auto">
          <a:xfrm>
            <a:off x="5219709" y="3885623"/>
            <a:ext cx="2305051" cy="369887"/>
          </a:xfrm>
          <a:prstGeom prst="rect">
            <a:avLst/>
          </a:prstGeom>
          <a:noFill/>
          <a:ln w="9525">
            <a:noFill/>
            <a:miter lim="800000"/>
          </a:ln>
        </p:spPr>
        <p:txBody>
          <a:bodyPr>
            <a:spAutoFit/>
          </a:bodyPr>
          <a:lstStyle/>
          <a:p>
            <a:r>
              <a:rPr lang="en-US" altLang="zh-CN" dirty="0" err="1">
                <a:ea typeface="宋体" panose="02010600030101010101" pitchFamily="2" charset="-122"/>
                <a:cs typeface="Times New Roman" panose="02020603050405020304" pitchFamily="18" charset="0"/>
              </a:rPr>
              <a:t>linux</a:t>
            </a:r>
            <a:r>
              <a:rPr lang="zh-CN" altLang="en-US" dirty="0">
                <a:ea typeface="宋体" panose="02010600030101010101" pitchFamily="2" charset="-122"/>
                <a:cs typeface="Times New Roman" panose="02020603050405020304" pitchFamily="18" charset="0"/>
              </a:rPr>
              <a:t>版的</a:t>
            </a:r>
            <a:r>
              <a:rPr lang="en-US" altLang="zh-CN" dirty="0">
                <a:ea typeface="宋体" panose="02010600030101010101" pitchFamily="2" charset="-122"/>
                <a:cs typeface="Times New Roman" panose="02020603050405020304" pitchFamily="18" charset="0"/>
              </a:rPr>
              <a:t>JVM</a:t>
            </a:r>
            <a:endParaRPr lang="zh-CN" altLang="en-US" dirty="0">
              <a:ea typeface="宋体" panose="02010600030101010101" pitchFamily="2" charset="-122"/>
              <a:cs typeface="Times New Roman" panose="02020603050405020304" pitchFamily="18" charset="0"/>
            </a:endParaRPr>
          </a:p>
        </p:txBody>
      </p:sp>
      <p:sp>
        <p:nvSpPr>
          <p:cNvPr id="17" name="TextBox 18"/>
          <p:cNvSpPr txBox="1">
            <a:spLocks noChangeArrowheads="1"/>
          </p:cNvSpPr>
          <p:nvPr/>
        </p:nvSpPr>
        <p:spPr bwMode="auto">
          <a:xfrm>
            <a:off x="8898235" y="3865337"/>
            <a:ext cx="2209800" cy="369888"/>
          </a:xfrm>
          <a:prstGeom prst="rect">
            <a:avLst/>
          </a:prstGeom>
          <a:noFill/>
          <a:ln w="9525">
            <a:noFill/>
            <a:miter lim="800000"/>
          </a:ln>
        </p:spPr>
        <p:txBody>
          <a:bodyPr>
            <a:spAutoFit/>
          </a:bodyPr>
          <a:lstStyle/>
          <a:p>
            <a:r>
              <a:rPr lang="en-US" altLang="zh-CN" dirty="0">
                <a:ea typeface="宋体" panose="02010600030101010101" pitchFamily="2" charset="-122"/>
                <a:cs typeface="Times New Roman" panose="02020603050405020304" pitchFamily="18" charset="0"/>
              </a:rPr>
              <a:t>Mac</a:t>
            </a:r>
            <a:r>
              <a:rPr lang="zh-CN" altLang="en-US" dirty="0">
                <a:ea typeface="宋体" panose="02010600030101010101" pitchFamily="2" charset="-122"/>
                <a:cs typeface="Times New Roman" panose="02020603050405020304" pitchFamily="18" charset="0"/>
              </a:rPr>
              <a:t>版的</a:t>
            </a:r>
            <a:r>
              <a:rPr lang="en-US" altLang="zh-CN" dirty="0">
                <a:ea typeface="宋体" panose="02010600030101010101" pitchFamily="2" charset="-122"/>
                <a:cs typeface="Times New Roman" panose="02020603050405020304" pitchFamily="18" charset="0"/>
              </a:rPr>
              <a:t>JVM</a:t>
            </a:r>
            <a:endParaRPr lang="zh-CN" altLang="en-US" dirty="0">
              <a:ea typeface="宋体" panose="02010600030101010101" pitchFamily="2" charset="-122"/>
              <a:cs typeface="Times New Roman" panose="02020603050405020304" pitchFamily="18" charset="0"/>
            </a:endParaRPr>
          </a:p>
        </p:txBody>
      </p:sp>
      <p:cxnSp>
        <p:nvCxnSpPr>
          <p:cNvPr id="22" name="直接箭头连接符 21"/>
          <p:cNvCxnSpPr>
            <a:stCxn id="4" idx="2"/>
            <a:endCxn id="8" idx="0"/>
          </p:cNvCxnSpPr>
          <p:nvPr/>
        </p:nvCxnSpPr>
        <p:spPr>
          <a:xfrm rot="5400000">
            <a:off x="3779930" y="1431095"/>
            <a:ext cx="1031692" cy="3505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直接箭头连接符 23"/>
          <p:cNvCxnSpPr>
            <a:stCxn id="4" idx="2"/>
            <a:endCxn id="9" idx="0"/>
          </p:cNvCxnSpPr>
          <p:nvPr/>
        </p:nvCxnSpPr>
        <p:spPr>
          <a:xfrm rot="16200000" flipH="1">
            <a:off x="5604497" y="3111729"/>
            <a:ext cx="1031692" cy="14393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直接箭头连接符 25"/>
          <p:cNvCxnSpPr>
            <a:stCxn id="4" idx="2"/>
            <a:endCxn id="10" idx="0"/>
          </p:cNvCxnSpPr>
          <p:nvPr/>
        </p:nvCxnSpPr>
        <p:spPr>
          <a:xfrm rot="16200000" flipH="1">
            <a:off x="7429063" y="1287162"/>
            <a:ext cx="1031692" cy="379306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标题 1"/>
          <p:cNvSpPr txBox="1"/>
          <p:nvPr/>
        </p:nvSpPr>
        <p:spPr>
          <a:xfrm>
            <a:off x="-395854" y="152636"/>
            <a:ext cx="8352928" cy="792088"/>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3600" kern="1200">
                <a:solidFill>
                  <a:schemeClr val="tx1"/>
                </a:solidFill>
                <a:latin typeface="+mj-lt"/>
                <a:ea typeface="+mj-ea"/>
                <a:cs typeface="+mj-cs"/>
              </a:defRPr>
            </a:lvl1pPr>
          </a:lstStyle>
          <a:p>
            <a:r>
              <a:rPr lang="en-US" altLang="zh-CN" b="1" dirty="0">
                <a:solidFill>
                  <a:srgbClr val="00B050"/>
                </a:solidFill>
                <a:latin typeface="+mn-lt"/>
                <a:ea typeface="宋体" panose="02010600030101010101" pitchFamily="2" charset="-122"/>
                <a:cs typeface="Times New Roman" panose="02020603050405020304" pitchFamily="18" charset="0"/>
              </a:rPr>
              <a:t>1.3  Java</a:t>
            </a:r>
            <a:r>
              <a:rPr lang="zh-CN" altLang="en-US" b="1" dirty="0">
                <a:solidFill>
                  <a:srgbClr val="00B050"/>
                </a:solidFill>
                <a:latin typeface="+mn-lt"/>
                <a:ea typeface="宋体" panose="02010600030101010101" pitchFamily="2" charset="-122"/>
                <a:cs typeface="Times New Roman" panose="02020603050405020304" pitchFamily="18" charset="0"/>
              </a:rPr>
              <a:t>语言运行机制及运行过程</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1124744"/>
            <a:ext cx="6864085" cy="648072"/>
          </a:xfrm>
        </p:spPr>
        <p:txBody>
          <a:bodyPr>
            <a:noAutofit/>
          </a:bodyPr>
          <a:lstStyle/>
          <a:p>
            <a:pPr marL="457200" indent="-457200">
              <a:buFont typeface="Wingdings" panose="05000000000000000000" pitchFamily="2" charset="2"/>
              <a:buChar char="u"/>
            </a:pPr>
            <a:r>
              <a:rPr lang="zh-CN" altLang="en-US" sz="2800" b="1" dirty="0">
                <a:solidFill>
                  <a:srgbClr val="00B050"/>
                </a:solidFill>
                <a:latin typeface="Times New Roman" panose="02020603050405020304" pitchFamily="18" charset="0"/>
                <a:ea typeface="宋体" panose="02010600030101010101" pitchFamily="2" charset="-122"/>
                <a:cs typeface="Times New Roman" panose="02020603050405020304" pitchFamily="18" charset="0"/>
              </a:rPr>
              <a:t>核心机制</a:t>
            </a:r>
            <a:r>
              <a:rPr lang="en-US" altLang="zh-CN" sz="2800" b="1" dirty="0">
                <a:solidFill>
                  <a:srgbClr val="00B050"/>
                </a:solidFill>
                <a:latin typeface="Times New Roman" panose="02020603050405020304" pitchFamily="18" charset="0"/>
                <a:ea typeface="宋体" panose="02010600030101010101" pitchFamily="2" charset="-122"/>
                <a:cs typeface="Times New Roman" panose="02020603050405020304" pitchFamily="18" charset="0"/>
              </a:rPr>
              <a:t>—Java</a:t>
            </a:r>
            <a:r>
              <a:rPr lang="zh-CN" altLang="en-US" sz="2800" b="1" dirty="0">
                <a:solidFill>
                  <a:srgbClr val="00B050"/>
                </a:solidFill>
                <a:latin typeface="Times New Roman" panose="02020603050405020304" pitchFamily="18" charset="0"/>
                <a:ea typeface="宋体" panose="02010600030101010101" pitchFamily="2" charset="-122"/>
                <a:cs typeface="Times New Roman" panose="02020603050405020304" pitchFamily="18" charset="0"/>
              </a:rPr>
              <a:t>虚拟机</a:t>
            </a:r>
          </a:p>
        </p:txBody>
      </p:sp>
      <p:sp>
        <p:nvSpPr>
          <p:cNvPr id="3" name="内容占位符 2"/>
          <p:cNvSpPr>
            <a:spLocks noGrp="1"/>
          </p:cNvSpPr>
          <p:nvPr>
            <p:ph idx="1"/>
          </p:nvPr>
        </p:nvSpPr>
        <p:spPr>
          <a:xfrm>
            <a:off x="647739" y="1781751"/>
            <a:ext cx="10972800" cy="2257428"/>
          </a:xfrm>
        </p:spPr>
        <p:txBody>
          <a:bodyPr>
            <a:normAutofit/>
          </a:bodyPr>
          <a:lstStyle/>
          <a:p>
            <a:pPr>
              <a:buFont typeface="Wingdings" panose="05000000000000000000" pitchFamily="2" charset="2"/>
              <a:buChar char="l"/>
            </a:pPr>
            <a:r>
              <a:rPr lang="en-US" altLang="zh-CN" sz="2400" b="1" dirty="0">
                <a:solidFill>
                  <a:srgbClr val="00B050"/>
                </a:solidFill>
                <a:latin typeface="Times New Roman" panose="02020603050405020304" pitchFamily="18" charset="0"/>
                <a:ea typeface="宋体" panose="02010600030101010101" pitchFamily="2" charset="-122"/>
                <a:cs typeface="Times New Roman" panose="02020603050405020304" pitchFamily="18" charset="0"/>
              </a:rPr>
              <a:t>JVM</a:t>
            </a:r>
            <a:r>
              <a:rPr lang="zh-CN" altLang="en-US" sz="2400" b="1" dirty="0">
                <a:solidFill>
                  <a:srgbClr val="00B050"/>
                </a:solidFill>
                <a:latin typeface="Times New Roman" panose="02020603050405020304" pitchFamily="18" charset="0"/>
                <a:ea typeface="宋体" panose="02010600030101010101" pitchFamily="2" charset="-122"/>
                <a:cs typeface="Times New Roman" panose="02020603050405020304" pitchFamily="18" charset="0"/>
              </a:rPr>
              <a:t>是一个虚拟的计算机，具有指令集并使用不同的存储区域。负责执行指令，管理数据、内存、寄存器</a:t>
            </a:r>
            <a:r>
              <a:rPr lang="zh-CN" altLang="en-US" sz="2400" dirty="0">
                <a:solidFill>
                  <a:srgbClr val="00B050"/>
                </a:solidFill>
                <a:latin typeface="Times New Roman" panose="02020603050405020304" pitchFamily="18" charset="0"/>
                <a:ea typeface="宋体" panose="02010600030101010101" pitchFamily="2" charset="-122"/>
                <a:cs typeface="Times New Roman" panose="02020603050405020304" pitchFamily="18" charset="0"/>
              </a:rPr>
              <a:t>。</a:t>
            </a:r>
          </a:p>
          <a:p>
            <a:pPr>
              <a:buFont typeface="Wingdings" panose="05000000000000000000" pitchFamily="2" charset="2"/>
              <a:buChar char="l"/>
            </a:pPr>
            <a:r>
              <a:rPr lang="zh-CN" altLang="en-US" sz="2400" dirty="0">
                <a:solidFill>
                  <a:srgbClr val="00B050"/>
                </a:solidFill>
                <a:latin typeface="Times New Roman" panose="02020603050405020304" pitchFamily="18" charset="0"/>
                <a:ea typeface="宋体" panose="02010600030101010101" pitchFamily="2" charset="-122"/>
                <a:cs typeface="Times New Roman" panose="02020603050405020304" pitchFamily="18" charset="0"/>
              </a:rPr>
              <a:t>对于不同的平台，有不同的虚拟机。</a:t>
            </a:r>
          </a:p>
          <a:p>
            <a:pPr>
              <a:buFont typeface="Wingdings" panose="05000000000000000000" pitchFamily="2" charset="2"/>
              <a:buChar char="l"/>
            </a:pPr>
            <a:r>
              <a:rPr lang="en-US" altLang="zh-CN" sz="2400" dirty="0">
                <a:solidFill>
                  <a:srgbClr val="00B050"/>
                </a:solidFill>
                <a:latin typeface="Times New Roman" panose="02020603050405020304" pitchFamily="18" charset="0"/>
                <a:ea typeface="宋体" panose="02010600030101010101" pitchFamily="2" charset="-122"/>
                <a:cs typeface="Times New Roman" panose="02020603050405020304" pitchFamily="18" charset="0"/>
              </a:rPr>
              <a:t>Java</a:t>
            </a:r>
            <a:r>
              <a:rPr lang="zh-CN" altLang="en-US" sz="2400" dirty="0">
                <a:solidFill>
                  <a:srgbClr val="00B050"/>
                </a:solidFill>
                <a:latin typeface="Times New Roman" panose="02020603050405020304" pitchFamily="18" charset="0"/>
                <a:ea typeface="宋体" panose="02010600030101010101" pitchFamily="2" charset="-122"/>
                <a:cs typeface="Times New Roman" panose="02020603050405020304" pitchFamily="18" charset="0"/>
              </a:rPr>
              <a:t>虚拟机机制屏蔽了底层运行平台的差别，实现了“一次编译，到处运行”。</a:t>
            </a:r>
          </a:p>
        </p:txBody>
      </p:sp>
      <p:pic>
        <p:nvPicPr>
          <p:cNvPr id="4" name="Picture 7" descr="捕获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a:xfrm>
            <a:off x="1018155" y="3933057"/>
            <a:ext cx="10602384" cy="2447925"/>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1295467" y="980728"/>
            <a:ext cx="10081120" cy="51845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ea typeface="宋体" panose="02010600030101010101" pitchFamily="2" charset="-122"/>
            </a:endParaRPr>
          </a:p>
        </p:txBody>
      </p:sp>
      <p:sp>
        <p:nvSpPr>
          <p:cNvPr id="9" name="矩形 8"/>
          <p:cNvSpPr/>
          <p:nvPr/>
        </p:nvSpPr>
        <p:spPr>
          <a:xfrm>
            <a:off x="2255574" y="1556792"/>
            <a:ext cx="8256917" cy="4104456"/>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ea typeface="宋体" panose="02010600030101010101" pitchFamily="2" charset="-122"/>
            </a:endParaRPr>
          </a:p>
        </p:txBody>
      </p:sp>
      <p:sp>
        <p:nvSpPr>
          <p:cNvPr id="7" name="矩形 6"/>
          <p:cNvSpPr/>
          <p:nvPr/>
        </p:nvSpPr>
        <p:spPr>
          <a:xfrm>
            <a:off x="2927648" y="2204864"/>
            <a:ext cx="6720747" cy="28083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ea typeface="宋体" panose="02010600030101010101" pitchFamily="2" charset="-122"/>
            </a:endParaRPr>
          </a:p>
        </p:txBody>
      </p:sp>
      <p:sp>
        <p:nvSpPr>
          <p:cNvPr id="5" name="矩形 4"/>
          <p:cNvSpPr/>
          <p:nvPr/>
        </p:nvSpPr>
        <p:spPr>
          <a:xfrm>
            <a:off x="3695733" y="2708920"/>
            <a:ext cx="4992555" cy="180020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宋体" panose="02010600030101010101" pitchFamily="2" charset="-122"/>
            </a:endParaRPr>
          </a:p>
        </p:txBody>
      </p:sp>
      <p:sp>
        <p:nvSpPr>
          <p:cNvPr id="4" name="矩形 3"/>
          <p:cNvSpPr/>
          <p:nvPr/>
        </p:nvSpPr>
        <p:spPr>
          <a:xfrm>
            <a:off x="4559830" y="3284984"/>
            <a:ext cx="3360373"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ea typeface="宋体" panose="02010600030101010101" pitchFamily="2" charset="-122"/>
              </a:rPr>
              <a:t>硬件</a:t>
            </a:r>
          </a:p>
        </p:txBody>
      </p:sp>
      <p:sp>
        <p:nvSpPr>
          <p:cNvPr id="6" name="TextBox 5"/>
          <p:cNvSpPr txBox="1"/>
          <p:nvPr/>
        </p:nvSpPr>
        <p:spPr>
          <a:xfrm>
            <a:off x="4271798" y="2708920"/>
            <a:ext cx="3648405" cy="369332"/>
          </a:xfrm>
          <a:prstGeom prst="rect">
            <a:avLst/>
          </a:prstGeom>
          <a:noFill/>
        </p:spPr>
        <p:txBody>
          <a:bodyPr wrap="square" rtlCol="0">
            <a:spAutoFit/>
          </a:bodyPr>
          <a:lstStyle/>
          <a:p>
            <a:r>
              <a:rPr lang="zh-CN" altLang="en-US" dirty="0">
                <a:ea typeface="宋体" panose="02010600030101010101" pitchFamily="2" charset="-122"/>
              </a:rPr>
              <a:t>操作系统</a:t>
            </a:r>
          </a:p>
        </p:txBody>
      </p:sp>
      <p:sp>
        <p:nvSpPr>
          <p:cNvPr id="8" name="TextBox 7"/>
          <p:cNvSpPr txBox="1"/>
          <p:nvPr/>
        </p:nvSpPr>
        <p:spPr>
          <a:xfrm>
            <a:off x="4271798" y="2204864"/>
            <a:ext cx="3936437" cy="369332"/>
          </a:xfrm>
          <a:prstGeom prst="rect">
            <a:avLst/>
          </a:prstGeom>
          <a:noFill/>
        </p:spPr>
        <p:txBody>
          <a:bodyPr wrap="square" rtlCol="0">
            <a:spAutoFit/>
          </a:bodyPr>
          <a:lstStyle/>
          <a:p>
            <a:r>
              <a:rPr lang="en-US" altLang="zh-CN" dirty="0">
                <a:ea typeface="宋体" panose="02010600030101010101" pitchFamily="2" charset="-122"/>
              </a:rPr>
              <a:t>JVM</a:t>
            </a:r>
            <a:endParaRPr lang="zh-CN" altLang="en-US" dirty="0">
              <a:ea typeface="宋体" panose="02010600030101010101" pitchFamily="2" charset="-122"/>
            </a:endParaRPr>
          </a:p>
        </p:txBody>
      </p:sp>
      <p:sp>
        <p:nvSpPr>
          <p:cNvPr id="10" name="TextBox 9"/>
          <p:cNvSpPr txBox="1"/>
          <p:nvPr/>
        </p:nvSpPr>
        <p:spPr>
          <a:xfrm>
            <a:off x="4079776" y="1628800"/>
            <a:ext cx="4416491" cy="369332"/>
          </a:xfrm>
          <a:prstGeom prst="rect">
            <a:avLst/>
          </a:prstGeom>
          <a:noFill/>
        </p:spPr>
        <p:txBody>
          <a:bodyPr wrap="square" rtlCol="0">
            <a:spAutoFit/>
          </a:bodyPr>
          <a:lstStyle/>
          <a:p>
            <a:r>
              <a:rPr lang="zh-CN" altLang="en-US" dirty="0">
                <a:ea typeface="宋体" panose="02010600030101010101" pitchFamily="2" charset="-122"/>
              </a:rPr>
              <a:t>字节码文件</a:t>
            </a:r>
          </a:p>
        </p:txBody>
      </p:sp>
      <p:sp>
        <p:nvSpPr>
          <p:cNvPr id="12" name="TextBox 11"/>
          <p:cNvSpPr txBox="1"/>
          <p:nvPr/>
        </p:nvSpPr>
        <p:spPr>
          <a:xfrm>
            <a:off x="3503712" y="980728"/>
            <a:ext cx="2880320" cy="369332"/>
          </a:xfrm>
          <a:prstGeom prst="rect">
            <a:avLst/>
          </a:prstGeom>
          <a:noFill/>
        </p:spPr>
        <p:txBody>
          <a:bodyPr wrap="square" rtlCol="0">
            <a:spAutoFit/>
          </a:bodyPr>
          <a:lstStyle/>
          <a:p>
            <a:r>
              <a:rPr lang="zh-CN" altLang="en-US" dirty="0">
                <a:ea typeface="宋体" panose="02010600030101010101" pitchFamily="2" charset="-122"/>
              </a:rPr>
              <a:t>用户 </a:t>
            </a:r>
            <a:r>
              <a:rPr lang="en-US" altLang="zh-CN" dirty="0">
                <a:ea typeface="宋体" panose="02010600030101010101" pitchFamily="2" charset="-122"/>
              </a:rPr>
              <a:t>user</a:t>
            </a:r>
            <a:endParaRPr lang="zh-CN" altLang="en-US" dirty="0">
              <a:ea typeface="宋体" panose="02010600030101010101" pitchFamily="2" charset="-122"/>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39350" y="1052736"/>
            <a:ext cx="5318077" cy="646606"/>
          </a:xfrm>
        </p:spPr>
        <p:txBody>
          <a:bodyPr>
            <a:normAutofit/>
          </a:bodyPr>
          <a:lstStyle/>
          <a:p>
            <a:pPr marL="457200" indent="-457200">
              <a:buFont typeface="Wingdings" panose="05000000000000000000" pitchFamily="2" charset="2"/>
              <a:buChar char="u"/>
            </a:pPr>
            <a:r>
              <a:rPr lang="zh-CN" altLang="en-US" sz="2800" b="1" dirty="0">
                <a:solidFill>
                  <a:srgbClr val="00B050"/>
                </a:solidFill>
                <a:latin typeface="+mn-lt"/>
                <a:ea typeface="宋体" panose="02010600030101010101" pitchFamily="2" charset="-122"/>
                <a:cs typeface="Times New Roman" panose="02020603050405020304" pitchFamily="18" charset="0"/>
              </a:rPr>
              <a:t>核心机制</a:t>
            </a:r>
            <a:r>
              <a:rPr lang="en-US" altLang="zh-CN" sz="2800" b="1" dirty="0">
                <a:solidFill>
                  <a:srgbClr val="00B050"/>
                </a:solidFill>
                <a:latin typeface="+mn-lt"/>
                <a:ea typeface="宋体" panose="02010600030101010101" pitchFamily="2" charset="-122"/>
                <a:cs typeface="Times New Roman" panose="02020603050405020304" pitchFamily="18" charset="0"/>
              </a:rPr>
              <a:t>—</a:t>
            </a:r>
            <a:r>
              <a:rPr lang="zh-CN" altLang="en-US" sz="2800" b="1" dirty="0">
                <a:solidFill>
                  <a:srgbClr val="00B050"/>
                </a:solidFill>
                <a:latin typeface="+mn-lt"/>
                <a:ea typeface="宋体" panose="02010600030101010101" pitchFamily="2" charset="-122"/>
                <a:cs typeface="Times New Roman" panose="02020603050405020304" pitchFamily="18" charset="0"/>
              </a:rPr>
              <a:t>垃圾回收</a:t>
            </a:r>
          </a:p>
        </p:txBody>
      </p:sp>
      <p:sp>
        <p:nvSpPr>
          <p:cNvPr id="3" name="内容占位符 2"/>
          <p:cNvSpPr>
            <a:spLocks noGrp="1"/>
          </p:cNvSpPr>
          <p:nvPr>
            <p:ph idx="1"/>
          </p:nvPr>
        </p:nvSpPr>
        <p:spPr>
          <a:xfrm>
            <a:off x="623392" y="1988840"/>
            <a:ext cx="11041227" cy="3456384"/>
          </a:xfrm>
        </p:spPr>
        <p:txBody>
          <a:bodyPr>
            <a:noAutofit/>
          </a:bodyPr>
          <a:lstStyle/>
          <a:p>
            <a:pPr>
              <a:lnSpc>
                <a:spcPct val="120000"/>
              </a:lnSpc>
              <a:buFont typeface="Wingdings" panose="05000000000000000000" pitchFamily="2" charset="2"/>
              <a:buChar char="l"/>
            </a:pPr>
            <a:r>
              <a:rPr lang="zh-CN" altLang="en-US" sz="2400" dirty="0">
                <a:solidFill>
                  <a:srgbClr val="00B050"/>
                </a:solidFill>
                <a:ea typeface="宋体" panose="02010600030101010101" pitchFamily="2" charset="-122"/>
                <a:cs typeface="Times New Roman" panose="02020603050405020304" pitchFamily="18" charset="0"/>
              </a:rPr>
              <a:t>不再使用的内存空间应回收—— 垃圾回收。 </a:t>
            </a:r>
          </a:p>
          <a:p>
            <a:pPr>
              <a:lnSpc>
                <a:spcPct val="120000"/>
              </a:lnSpc>
              <a:buFont typeface="Wingdings" panose="05000000000000000000" pitchFamily="2" charset="2"/>
              <a:buChar char="Ø"/>
            </a:pPr>
            <a:r>
              <a:rPr lang="zh-CN" altLang="en-US" sz="2400" dirty="0">
                <a:solidFill>
                  <a:srgbClr val="00B050"/>
                </a:solidFill>
                <a:ea typeface="宋体" panose="02010600030101010101" pitchFamily="2" charset="-122"/>
                <a:cs typeface="Times New Roman" panose="02020603050405020304" pitchFamily="18" charset="0"/>
              </a:rPr>
              <a:t>在C/C++等语言中，由程序员负责回收无用内存。</a:t>
            </a:r>
          </a:p>
          <a:p>
            <a:pPr>
              <a:lnSpc>
                <a:spcPct val="120000"/>
              </a:lnSpc>
              <a:buFont typeface="Wingdings" panose="05000000000000000000" pitchFamily="2" charset="2"/>
              <a:buChar char="Ø"/>
            </a:pPr>
            <a:r>
              <a:rPr lang="zh-CN" altLang="en-US" sz="2400" dirty="0">
                <a:solidFill>
                  <a:srgbClr val="00B050"/>
                </a:solidFill>
                <a:ea typeface="宋体" panose="02010600030101010101" pitchFamily="2" charset="-122"/>
                <a:cs typeface="Times New Roman" panose="02020603050405020304" pitchFamily="18" charset="0"/>
              </a:rPr>
              <a:t>Java 语言消除了程序员回收无用内存空间的责任：它提供一种系统级线程跟踪存储空间的分配情况。并在JVM空闲时，检查并释放那些可被释放的存储空间。</a:t>
            </a:r>
          </a:p>
          <a:p>
            <a:pPr>
              <a:lnSpc>
                <a:spcPct val="120000"/>
              </a:lnSpc>
              <a:buFont typeface="Wingdings" panose="05000000000000000000" pitchFamily="2" charset="2"/>
              <a:buChar char="l"/>
            </a:pPr>
            <a:r>
              <a:rPr lang="zh-CN" altLang="en-US" sz="2400" dirty="0">
                <a:solidFill>
                  <a:srgbClr val="00B050"/>
                </a:solidFill>
                <a:ea typeface="宋体" panose="02010600030101010101" pitchFamily="2" charset="-122"/>
                <a:cs typeface="Times New Roman" panose="02020603050405020304" pitchFamily="18" charset="0"/>
              </a:rPr>
              <a:t>垃圾回收在Java程序运行过程中自动进行，程序员无法精确控制和干预。</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09182" y="697797"/>
            <a:ext cx="8701224" cy="709806"/>
          </a:xfrm>
        </p:spPr>
        <p:txBody>
          <a:bodyPr/>
          <a:lstStyle/>
          <a:p>
            <a:r>
              <a:rPr lang="en-US" altLang="zh-CN" b="1" dirty="0">
                <a:solidFill>
                  <a:srgbClr val="00B050"/>
                </a:solidFill>
                <a:latin typeface="+mn-lt"/>
                <a:ea typeface="宋体" panose="02010600030101010101" pitchFamily="2" charset="-122"/>
                <a:cs typeface="Times New Roman" panose="02020603050405020304" pitchFamily="18" charset="0"/>
              </a:rPr>
              <a:t>1.4 Java</a:t>
            </a:r>
            <a:r>
              <a:rPr lang="zh-CN" altLang="en-US" b="1" dirty="0">
                <a:solidFill>
                  <a:srgbClr val="00B050"/>
                </a:solidFill>
                <a:latin typeface="+mn-lt"/>
                <a:ea typeface="宋体" panose="02010600030101010101" pitchFamily="2" charset="-122"/>
                <a:cs typeface="Times New Roman" panose="02020603050405020304" pitchFamily="18" charset="0"/>
              </a:rPr>
              <a:t>语言的环境搭建</a:t>
            </a:r>
          </a:p>
        </p:txBody>
      </p:sp>
      <p:sp>
        <p:nvSpPr>
          <p:cNvPr id="3" name="内容占位符 2"/>
          <p:cNvSpPr>
            <a:spLocks noGrp="1"/>
          </p:cNvSpPr>
          <p:nvPr>
            <p:ph idx="1"/>
          </p:nvPr>
        </p:nvSpPr>
        <p:spPr>
          <a:xfrm>
            <a:off x="476211" y="1600201"/>
            <a:ext cx="11430080" cy="4257692"/>
          </a:xfrm>
        </p:spPr>
        <p:txBody>
          <a:bodyPr>
            <a:normAutofit/>
          </a:bodyPr>
          <a:lstStyle/>
          <a:p>
            <a:pPr>
              <a:buFont typeface="Wingdings" panose="05000000000000000000" pitchFamily="2" charset="2"/>
              <a:buChar char="l"/>
            </a:pPr>
            <a:r>
              <a:rPr lang="zh-CN" altLang="en-US" dirty="0">
                <a:solidFill>
                  <a:srgbClr val="00B050"/>
                </a:solidFill>
                <a:ea typeface="宋体" panose="02010600030101010101" pitchFamily="2" charset="-122"/>
                <a:cs typeface="Times New Roman" panose="02020603050405020304" pitchFamily="18" charset="0"/>
              </a:rPr>
              <a:t>下载 </a:t>
            </a:r>
            <a:r>
              <a:rPr lang="en-US" altLang="zh-CN" dirty="0">
                <a:solidFill>
                  <a:srgbClr val="00B050"/>
                </a:solidFill>
                <a:ea typeface="宋体" panose="02010600030101010101" pitchFamily="2" charset="-122"/>
                <a:cs typeface="Times New Roman" panose="02020603050405020304" pitchFamily="18" charset="0"/>
              </a:rPr>
              <a:t>JDK</a:t>
            </a:r>
          </a:p>
          <a:p>
            <a:pPr>
              <a:buFont typeface="Wingdings" panose="05000000000000000000" pitchFamily="2" charset="2"/>
              <a:buChar char="l"/>
            </a:pPr>
            <a:r>
              <a:rPr lang="zh-CN" altLang="en-US" dirty="0">
                <a:solidFill>
                  <a:srgbClr val="00B050"/>
                </a:solidFill>
                <a:ea typeface="宋体" panose="02010600030101010101" pitchFamily="2" charset="-122"/>
                <a:cs typeface="Times New Roman" panose="02020603050405020304" pitchFamily="18" charset="0"/>
              </a:rPr>
              <a:t>安装 </a:t>
            </a:r>
            <a:r>
              <a:rPr lang="en-US" altLang="zh-CN" dirty="0">
                <a:solidFill>
                  <a:srgbClr val="00B050"/>
                </a:solidFill>
                <a:ea typeface="宋体" panose="02010600030101010101" pitchFamily="2" charset="-122"/>
                <a:cs typeface="Times New Roman" panose="02020603050405020304" pitchFamily="18" charset="0"/>
              </a:rPr>
              <a:t>JDK</a:t>
            </a:r>
          </a:p>
          <a:p>
            <a:pPr>
              <a:buFont typeface="Wingdings" panose="05000000000000000000" pitchFamily="2" charset="2"/>
              <a:buChar char="l"/>
            </a:pPr>
            <a:r>
              <a:rPr lang="zh-CN" altLang="en-US" dirty="0">
                <a:solidFill>
                  <a:srgbClr val="00B050"/>
                </a:solidFill>
                <a:ea typeface="宋体" panose="02010600030101010101" pitchFamily="2" charset="-122"/>
                <a:cs typeface="Times New Roman" panose="02020603050405020304" pitchFamily="18" charset="0"/>
              </a:rPr>
              <a:t>配置环境变量</a:t>
            </a:r>
          </a:p>
          <a:p>
            <a:pPr>
              <a:buFont typeface="Wingdings" panose="05000000000000000000" pitchFamily="2" charset="2"/>
              <a:buChar char="l"/>
            </a:pPr>
            <a:r>
              <a:rPr lang="zh-CN" altLang="en-US" dirty="0">
                <a:solidFill>
                  <a:srgbClr val="00B050"/>
                </a:solidFill>
                <a:ea typeface="宋体" panose="02010600030101010101" pitchFamily="2" charset="-122"/>
                <a:cs typeface="Times New Roman" panose="02020603050405020304" pitchFamily="18" charset="0"/>
              </a:rPr>
              <a:t>验证是否成功：</a:t>
            </a:r>
            <a:r>
              <a:rPr lang="en-US" altLang="zh-CN" dirty="0">
                <a:solidFill>
                  <a:srgbClr val="00B050"/>
                </a:solidFill>
                <a:ea typeface="宋体" panose="02010600030101010101" pitchFamily="2" charset="-122"/>
                <a:cs typeface="Times New Roman" panose="02020603050405020304" pitchFamily="18" charset="0"/>
              </a:rPr>
              <a:t>java -version</a:t>
            </a:r>
          </a:p>
          <a:p>
            <a:pPr marL="0" indent="0">
              <a:buNone/>
            </a:pPr>
            <a:endParaRPr lang="zh-CN" altLang="en-US" dirty="0">
              <a:ea typeface="宋体" panose="02010600030101010101" pitchFamily="2" charset="-122"/>
              <a:cs typeface="Times New Roman" panose="02020603050405020304"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8795" y="980728"/>
            <a:ext cx="4992555" cy="648072"/>
          </a:xfrm>
        </p:spPr>
        <p:txBody>
          <a:bodyPr>
            <a:normAutofit/>
          </a:bodyPr>
          <a:lstStyle/>
          <a:p>
            <a:pPr marL="457200" indent="-457200">
              <a:buFont typeface="Wingdings" panose="05000000000000000000" pitchFamily="2" charset="2"/>
              <a:buChar char="u"/>
            </a:pPr>
            <a:r>
              <a:rPr lang="zh-CN" altLang="en-US" sz="2800" b="1" dirty="0">
                <a:solidFill>
                  <a:srgbClr val="00B050"/>
                </a:solidFill>
                <a:latin typeface="+mn-lt"/>
                <a:ea typeface="宋体" panose="02010600030101010101" pitchFamily="2" charset="-122"/>
                <a:cs typeface="Times New Roman" panose="02020603050405020304" pitchFamily="18" charset="0"/>
              </a:rPr>
              <a:t>下载、安装</a:t>
            </a:r>
            <a:r>
              <a:rPr lang="en-US" altLang="zh-CN" sz="2800" b="1" dirty="0">
                <a:solidFill>
                  <a:srgbClr val="00B050"/>
                </a:solidFill>
                <a:latin typeface="+mn-lt"/>
                <a:ea typeface="宋体" panose="02010600030101010101" pitchFamily="2" charset="-122"/>
                <a:cs typeface="Times New Roman" panose="02020603050405020304" pitchFamily="18" charset="0"/>
              </a:rPr>
              <a:t>JDK</a:t>
            </a:r>
            <a:endParaRPr lang="zh-CN" altLang="en-US" sz="2800" b="1" dirty="0">
              <a:solidFill>
                <a:srgbClr val="00B050"/>
              </a:solidFill>
              <a:latin typeface="+mn-lt"/>
              <a:ea typeface="宋体" panose="02010600030101010101" pitchFamily="2" charset="-122"/>
              <a:cs typeface="Times New Roman" panose="02020603050405020304" pitchFamily="18" charset="0"/>
            </a:endParaRPr>
          </a:p>
        </p:txBody>
      </p:sp>
      <p:sp>
        <p:nvSpPr>
          <p:cNvPr id="3" name="内容占位符 2"/>
          <p:cNvSpPr>
            <a:spLocks noGrp="1"/>
          </p:cNvSpPr>
          <p:nvPr>
            <p:ph idx="1"/>
          </p:nvPr>
        </p:nvSpPr>
        <p:spPr>
          <a:xfrm>
            <a:off x="609600" y="1756756"/>
            <a:ext cx="10972800" cy="3400436"/>
          </a:xfrm>
        </p:spPr>
        <p:txBody>
          <a:bodyPr>
            <a:normAutofit/>
          </a:bodyPr>
          <a:lstStyle/>
          <a:p>
            <a:pPr>
              <a:buFont typeface="Wingdings" panose="05000000000000000000" pitchFamily="2" charset="2"/>
              <a:buChar char="l"/>
            </a:pPr>
            <a:r>
              <a:rPr lang="zh-CN" altLang="en-US" dirty="0">
                <a:solidFill>
                  <a:srgbClr val="00B050"/>
                </a:solidFill>
                <a:ea typeface="宋体" panose="02010600030101010101" pitchFamily="2" charset="-122"/>
                <a:cs typeface="Times New Roman" panose="02020603050405020304" pitchFamily="18" charset="0"/>
              </a:rPr>
              <a:t>官方网址：</a:t>
            </a:r>
            <a:endParaRPr lang="en-US" altLang="zh-CN" dirty="0">
              <a:solidFill>
                <a:srgbClr val="00B050"/>
              </a:solidFill>
              <a:ea typeface="宋体" panose="02010600030101010101" pitchFamily="2" charset="-122"/>
              <a:cs typeface="Times New Roman" panose="02020603050405020304" pitchFamily="18" charset="0"/>
            </a:endParaRPr>
          </a:p>
          <a:p>
            <a:pPr lvl="1">
              <a:buFont typeface="Wingdings" panose="05000000000000000000" pitchFamily="2" charset="2"/>
              <a:buChar char="Ø"/>
            </a:pPr>
            <a:r>
              <a:rPr lang="en-US" altLang="zh-CN" dirty="0">
                <a:solidFill>
                  <a:srgbClr val="00B050"/>
                </a:solidFill>
                <a:ea typeface="宋体" panose="02010600030101010101" pitchFamily="2" charset="-122"/>
                <a:cs typeface="Times New Roman" panose="02020603050405020304" pitchFamily="18" charset="0"/>
                <a:hlinkClick r:id="rId2">
                  <a:extLst>
                    <a:ext uri="{A12FA001-AC4F-418D-AE19-62706E023703}">
                      <ahyp:hlinkClr xmlns="" xmlns:ahyp="http://schemas.microsoft.com/office/drawing/2018/hyperlinkcolor" val="tx"/>
                    </a:ext>
                  </a:extLst>
                </a:hlinkClick>
              </a:rPr>
              <a:t>https://www.oracle.com/technetwork/java/javase/downloads/index.html</a:t>
            </a:r>
            <a:endParaRPr lang="en-US" altLang="zh-CN" dirty="0">
              <a:solidFill>
                <a:srgbClr val="00B050"/>
              </a:solidFill>
              <a:ea typeface="宋体" panose="02010600030101010101" pitchFamily="2" charset="-122"/>
              <a:cs typeface="Times New Roman" panose="02020603050405020304" pitchFamily="18" charset="0"/>
            </a:endParaRPr>
          </a:p>
          <a:p>
            <a:pPr>
              <a:buFont typeface="Wingdings" panose="05000000000000000000" pitchFamily="2" charset="2"/>
              <a:buChar char="l"/>
            </a:pPr>
            <a:r>
              <a:rPr lang="zh-CN" altLang="en-US" dirty="0">
                <a:solidFill>
                  <a:srgbClr val="00B050"/>
                </a:solidFill>
                <a:ea typeface="宋体" panose="02010600030101010101" pitchFamily="2" charset="-122"/>
                <a:cs typeface="Times New Roman" panose="02020603050405020304" pitchFamily="18" charset="0"/>
              </a:rPr>
              <a:t>安装</a:t>
            </a:r>
            <a:r>
              <a:rPr lang="en-US" altLang="zh-CN" dirty="0">
                <a:solidFill>
                  <a:srgbClr val="00B050"/>
                </a:solidFill>
                <a:ea typeface="宋体" panose="02010600030101010101" pitchFamily="2" charset="-122"/>
                <a:cs typeface="Times New Roman" panose="02020603050405020304" pitchFamily="18" charset="0"/>
              </a:rPr>
              <a:t>JDK</a:t>
            </a:r>
          </a:p>
          <a:p>
            <a:pPr lvl="1">
              <a:buFont typeface="Wingdings" panose="05000000000000000000" pitchFamily="2" charset="2"/>
              <a:buChar char="Ø"/>
            </a:pPr>
            <a:r>
              <a:rPr lang="zh-CN" altLang="en-US" dirty="0">
                <a:solidFill>
                  <a:srgbClr val="00B050"/>
                </a:solidFill>
                <a:ea typeface="宋体" panose="02010600030101010101" pitchFamily="2" charset="-122"/>
                <a:cs typeface="Times New Roman" panose="02020603050405020304" pitchFamily="18" charset="0"/>
              </a:rPr>
              <a:t>傻瓜式安装，下一步即可。</a:t>
            </a:r>
          </a:p>
          <a:p>
            <a:pPr lvl="1">
              <a:buFont typeface="Wingdings" panose="05000000000000000000" pitchFamily="2" charset="2"/>
              <a:buChar char="Ø"/>
            </a:pPr>
            <a:r>
              <a:rPr lang="zh-CN" altLang="en-US" dirty="0">
                <a:solidFill>
                  <a:srgbClr val="00B050"/>
                </a:solidFill>
                <a:ea typeface="宋体" panose="02010600030101010101" pitchFamily="2" charset="-122"/>
                <a:cs typeface="Times New Roman" panose="02020603050405020304" pitchFamily="18" charset="0"/>
              </a:rPr>
              <a:t>建议：安装路径不要有中文或者特殊符号如空格等。</a:t>
            </a:r>
          </a:p>
          <a:p>
            <a:pPr lvl="1">
              <a:buFont typeface="Wingdings" panose="05000000000000000000" pitchFamily="2" charset="2"/>
              <a:buChar char="Ø"/>
            </a:pPr>
            <a:r>
              <a:rPr lang="zh-CN" altLang="en-US" dirty="0">
                <a:solidFill>
                  <a:srgbClr val="00B050"/>
                </a:solidFill>
                <a:ea typeface="宋体" panose="02010600030101010101" pitchFamily="2" charset="-122"/>
                <a:cs typeface="Times New Roman" panose="02020603050405020304" pitchFamily="18" charset="0"/>
              </a:rPr>
              <a:t>当提示安装 </a:t>
            </a:r>
            <a:r>
              <a:rPr lang="en-US" altLang="zh-CN" dirty="0">
                <a:solidFill>
                  <a:srgbClr val="00B050"/>
                </a:solidFill>
                <a:ea typeface="宋体" panose="02010600030101010101" pitchFamily="2" charset="-122"/>
                <a:cs typeface="Times New Roman" panose="02020603050405020304" pitchFamily="18" charset="0"/>
              </a:rPr>
              <a:t>JRE </a:t>
            </a:r>
            <a:r>
              <a:rPr lang="zh-CN" altLang="en-US" dirty="0">
                <a:solidFill>
                  <a:srgbClr val="00B050"/>
                </a:solidFill>
                <a:ea typeface="宋体" panose="02010600030101010101" pitchFamily="2" charset="-122"/>
                <a:cs typeface="Times New Roman" panose="02020603050405020304" pitchFamily="18" charset="0"/>
              </a:rPr>
              <a:t>时，可以选择不安装。</a:t>
            </a:r>
          </a:p>
          <a:p>
            <a:pPr marL="457200" lvl="1" indent="0">
              <a:buNone/>
            </a:pPr>
            <a:endParaRPr lang="zh-CN" altLang="en-US" dirty="0">
              <a:solidFill>
                <a:srgbClr val="00B050"/>
              </a:solidFill>
              <a:ea typeface="宋体" panose="02010600030101010101" pitchFamily="2" charset="-122"/>
              <a:cs typeface="Times New Roman" panose="02020603050405020304" pitchFamily="18" charset="0"/>
            </a:endParaRPr>
          </a:p>
        </p:txBody>
      </p:sp>
      <p:sp>
        <p:nvSpPr>
          <p:cNvPr id="4" name="文本框 3">
            <a:extLst>
              <a:ext uri="{FF2B5EF4-FFF2-40B4-BE49-F238E27FC236}">
                <a16:creationId xmlns="" xmlns:a16="http://schemas.microsoft.com/office/drawing/2014/main" id="{590D5B3F-5613-4B47-8E2F-688620D6AA28}"/>
              </a:ext>
            </a:extLst>
          </p:cNvPr>
          <p:cNvSpPr txBox="1"/>
          <p:nvPr/>
        </p:nvSpPr>
        <p:spPr>
          <a:xfrm>
            <a:off x="866544" y="4684983"/>
            <a:ext cx="10049106" cy="1969770"/>
          </a:xfrm>
          <a:prstGeom prst="rect">
            <a:avLst/>
          </a:prstGeom>
          <a:noFill/>
        </p:spPr>
        <p:txBody>
          <a:bodyPr wrap="square" rtlCol="0">
            <a:spAutoFit/>
          </a:bodyPr>
          <a:lstStyle/>
          <a:p>
            <a:r>
              <a:rPr lang="zh-CN" altLang="en-US" sz="3200" b="1" dirty="0">
                <a:solidFill>
                  <a:srgbClr val="FF0000"/>
                </a:solidFill>
              </a:rPr>
              <a:t>*推荐</a:t>
            </a:r>
            <a:endParaRPr lang="en-US" altLang="zh-CN" sz="3200" b="1" dirty="0">
              <a:solidFill>
                <a:srgbClr val="FF0000"/>
              </a:solidFill>
            </a:endParaRPr>
          </a:p>
          <a:p>
            <a:endParaRPr lang="en-US" altLang="zh-CN" b="1" dirty="0"/>
          </a:p>
          <a:p>
            <a:r>
              <a:rPr lang="zh-CN" altLang="en-US" b="1" dirty="0">
                <a:solidFill>
                  <a:srgbClr val="FF0000"/>
                </a:solidFill>
              </a:rPr>
              <a:t>下载绿色压缩版</a:t>
            </a:r>
            <a:r>
              <a:rPr lang="en-US" altLang="zh-CN" b="1" dirty="0">
                <a:solidFill>
                  <a:srgbClr val="FF0000"/>
                </a:solidFill>
              </a:rPr>
              <a:t>JDK</a:t>
            </a:r>
            <a:r>
              <a:rPr lang="zh-CN" altLang="en-US" b="1" dirty="0">
                <a:solidFill>
                  <a:srgbClr val="FF0000"/>
                </a:solidFill>
              </a:rPr>
              <a:t>，解压使用</a:t>
            </a:r>
            <a:endParaRPr lang="zh-CN" altLang="en-US" dirty="0">
              <a:solidFill>
                <a:srgbClr val="FF0000"/>
              </a:solidFill>
            </a:endParaRPr>
          </a:p>
          <a:p>
            <a:r>
              <a:rPr lang="zh-CN" altLang="en-US" dirty="0">
                <a:solidFill>
                  <a:srgbClr val="FF0000"/>
                </a:solidFill>
              </a:rPr>
              <a:t>链接：</a:t>
            </a:r>
            <a:r>
              <a:rPr lang="en-US" altLang="zh-CN" dirty="0">
                <a:solidFill>
                  <a:srgbClr val="FF0000"/>
                </a:solidFill>
              </a:rPr>
              <a:t>https://pan.baidu.com/s/1-gzYKrnW7IvUhGOBDl7J0g </a:t>
            </a:r>
            <a:endParaRPr lang="zh-CN" altLang="en-US" dirty="0">
              <a:solidFill>
                <a:srgbClr val="FF0000"/>
              </a:solidFill>
            </a:endParaRPr>
          </a:p>
          <a:p>
            <a:r>
              <a:rPr lang="zh-CN" altLang="en-US" dirty="0">
                <a:solidFill>
                  <a:srgbClr val="FF0000"/>
                </a:solidFill>
              </a:rPr>
              <a:t>提取码：</a:t>
            </a:r>
            <a:r>
              <a:rPr lang="en-US" altLang="zh-CN" dirty="0">
                <a:solidFill>
                  <a:srgbClr val="FF0000"/>
                </a:solidFill>
              </a:rPr>
              <a:t>1bm4 </a:t>
            </a:r>
            <a:endParaRPr lang="zh-CN" altLang="en-US" dirty="0">
              <a:solidFill>
                <a:srgbClr val="FF0000"/>
              </a:solidFill>
            </a:endParaRPr>
          </a:p>
          <a:p>
            <a:r>
              <a:rPr lang="zh-CN" altLang="en-US" dirty="0"/>
              <a:t>这个</a:t>
            </a:r>
            <a:r>
              <a:rPr lang="en-US" altLang="zh-CN" dirty="0" err="1"/>
              <a:t>jdk</a:t>
            </a:r>
            <a:r>
              <a:rPr lang="zh-CN" altLang="en-US" dirty="0"/>
              <a:t>是</a:t>
            </a:r>
            <a:r>
              <a:rPr lang="en-US" altLang="zh-CN" dirty="0"/>
              <a:t>32</a:t>
            </a:r>
            <a:r>
              <a:rPr lang="zh-CN" altLang="en-US" dirty="0"/>
              <a:t>位</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39349" y="980728"/>
            <a:ext cx="4896544" cy="504056"/>
          </a:xfrm>
        </p:spPr>
        <p:txBody>
          <a:bodyPr>
            <a:noAutofit/>
          </a:bodyPr>
          <a:lstStyle/>
          <a:p>
            <a:pPr marL="457200" indent="-457200">
              <a:buFont typeface="Wingdings" panose="05000000000000000000" pitchFamily="2" charset="2"/>
              <a:buChar char="u"/>
            </a:pPr>
            <a:r>
              <a:rPr lang="zh-CN" altLang="en-US" sz="2800" b="1" dirty="0">
                <a:solidFill>
                  <a:srgbClr val="00B050"/>
                </a:solidFill>
                <a:latin typeface="+mn-lt"/>
                <a:ea typeface="宋体" panose="02010600030101010101" pitchFamily="2" charset="-122"/>
                <a:cs typeface="Times New Roman" panose="02020603050405020304" pitchFamily="18" charset="0"/>
              </a:rPr>
              <a:t>配置环境变量 </a:t>
            </a:r>
          </a:p>
        </p:txBody>
      </p:sp>
      <p:sp>
        <p:nvSpPr>
          <p:cNvPr id="3" name="内容占位符 2"/>
          <p:cNvSpPr>
            <a:spLocks noGrp="1"/>
          </p:cNvSpPr>
          <p:nvPr>
            <p:ph idx="1"/>
          </p:nvPr>
        </p:nvSpPr>
        <p:spPr>
          <a:xfrm>
            <a:off x="623392" y="1500174"/>
            <a:ext cx="11380429" cy="4829196"/>
          </a:xfrm>
        </p:spPr>
        <p:txBody>
          <a:bodyPr>
            <a:normAutofit/>
          </a:bodyPr>
          <a:lstStyle/>
          <a:p>
            <a:r>
              <a:rPr lang="zh-CN" altLang="en-US" sz="2400" dirty="0">
                <a:solidFill>
                  <a:srgbClr val="00B050"/>
                </a:solidFill>
                <a:ea typeface="宋体" panose="02010600030101010101" pitchFamily="2" charset="-122"/>
                <a:cs typeface="Times New Roman" panose="02020603050405020304" pitchFamily="18" charset="0"/>
              </a:rPr>
              <a:t>设置</a:t>
            </a:r>
            <a:r>
              <a:rPr lang="en-US" altLang="zh-CN" sz="2400" dirty="0">
                <a:solidFill>
                  <a:srgbClr val="00B050"/>
                </a:solidFill>
                <a:ea typeface="宋体" panose="02010600030101010101" pitchFamily="2" charset="-122"/>
                <a:cs typeface="Times New Roman" panose="02020603050405020304" pitchFamily="18" charset="0"/>
              </a:rPr>
              <a:t>JAVA_HOME</a:t>
            </a:r>
          </a:p>
          <a:p>
            <a:pPr marL="0" indent="0">
              <a:buNone/>
            </a:pPr>
            <a:r>
              <a:rPr lang="en-US" altLang="zh-CN" sz="2400" dirty="0">
                <a:solidFill>
                  <a:srgbClr val="00B050"/>
                </a:solidFill>
                <a:ea typeface="宋体" panose="02010600030101010101" pitchFamily="2" charset="-122"/>
                <a:cs typeface="Times New Roman" panose="02020603050405020304" pitchFamily="18" charset="0"/>
              </a:rPr>
              <a:t>	</a:t>
            </a:r>
            <a:r>
              <a:rPr lang="zh-CN" altLang="en-US" sz="2400" dirty="0">
                <a:solidFill>
                  <a:srgbClr val="00B050"/>
                </a:solidFill>
                <a:ea typeface="宋体" panose="02010600030101010101" pitchFamily="2" charset="-122"/>
                <a:cs typeface="Times New Roman" panose="02020603050405020304" pitchFamily="18" charset="0"/>
              </a:rPr>
              <a:t>解压</a:t>
            </a:r>
            <a:r>
              <a:rPr lang="en-US" altLang="zh-CN" sz="2400" dirty="0" err="1">
                <a:solidFill>
                  <a:srgbClr val="00B050"/>
                </a:solidFill>
                <a:ea typeface="宋体" panose="02010600030101010101" pitchFamily="2" charset="-122"/>
                <a:cs typeface="Times New Roman" panose="02020603050405020304" pitchFamily="18" charset="0"/>
              </a:rPr>
              <a:t>jdk</a:t>
            </a:r>
            <a:r>
              <a:rPr lang="zh-CN" altLang="en-US" sz="2400" dirty="0">
                <a:solidFill>
                  <a:srgbClr val="00B050"/>
                </a:solidFill>
                <a:ea typeface="宋体" panose="02010600030101010101" pitchFamily="2" charset="-122"/>
                <a:cs typeface="Times New Roman" panose="02020603050405020304" pitchFamily="18" charset="0"/>
              </a:rPr>
              <a:t>的目录</a:t>
            </a:r>
            <a:br>
              <a:rPr lang="zh-CN" altLang="en-US" sz="2400" dirty="0">
                <a:solidFill>
                  <a:srgbClr val="00B050"/>
                </a:solidFill>
                <a:ea typeface="宋体" panose="02010600030101010101" pitchFamily="2" charset="-122"/>
                <a:cs typeface="Times New Roman" panose="02020603050405020304" pitchFamily="18" charset="0"/>
              </a:rPr>
            </a:br>
            <a:endParaRPr lang="zh-CN" altLang="en-US" sz="2400" dirty="0">
              <a:solidFill>
                <a:srgbClr val="00B050"/>
              </a:solidFill>
              <a:ea typeface="宋体" panose="02010600030101010101" pitchFamily="2" charset="-122"/>
              <a:cs typeface="Times New Roman" panose="02020603050405020304" pitchFamily="18" charset="0"/>
            </a:endParaRPr>
          </a:p>
          <a:p>
            <a:r>
              <a:rPr lang="zh-CN" altLang="en-US" sz="2400" dirty="0">
                <a:solidFill>
                  <a:srgbClr val="00B050"/>
                </a:solidFill>
                <a:ea typeface="宋体" panose="02010600030101010101" pitchFamily="2" charset="-122"/>
                <a:cs typeface="Times New Roman" panose="02020603050405020304" pitchFamily="18" charset="0"/>
              </a:rPr>
              <a:t>设置</a:t>
            </a:r>
            <a:r>
              <a:rPr lang="en-US" altLang="zh-CN" sz="2400" dirty="0">
                <a:solidFill>
                  <a:srgbClr val="00B050"/>
                </a:solidFill>
                <a:ea typeface="宋体" panose="02010600030101010101" pitchFamily="2" charset="-122"/>
                <a:cs typeface="Times New Roman" panose="02020603050405020304" pitchFamily="18" charset="0"/>
              </a:rPr>
              <a:t>CLASSPATH</a:t>
            </a:r>
          </a:p>
          <a:p>
            <a:pPr marL="0" indent="0">
              <a:buNone/>
            </a:pPr>
            <a:r>
              <a:rPr lang="en-US" altLang="zh-CN" sz="2400" dirty="0">
                <a:solidFill>
                  <a:srgbClr val="00B050"/>
                </a:solidFill>
                <a:ea typeface="宋体" panose="02010600030101010101" pitchFamily="2" charset="-122"/>
                <a:cs typeface="Times New Roman" panose="02020603050405020304" pitchFamily="18" charset="0"/>
              </a:rPr>
              <a:t>	.;%JAVA_HOME%\lib\dt.jar;%JAVA_HOME%\lib\tools.jar</a:t>
            </a:r>
            <a:br>
              <a:rPr lang="en-US" altLang="zh-CN" sz="2400" dirty="0">
                <a:solidFill>
                  <a:srgbClr val="00B050"/>
                </a:solidFill>
                <a:ea typeface="宋体" panose="02010600030101010101" pitchFamily="2" charset="-122"/>
                <a:cs typeface="Times New Roman" panose="02020603050405020304" pitchFamily="18" charset="0"/>
              </a:rPr>
            </a:br>
            <a:endParaRPr lang="en-US" altLang="zh-CN" sz="2400" dirty="0">
              <a:solidFill>
                <a:srgbClr val="00B050"/>
              </a:solidFill>
              <a:ea typeface="宋体" panose="02010600030101010101" pitchFamily="2" charset="-122"/>
              <a:cs typeface="Times New Roman" panose="02020603050405020304" pitchFamily="18" charset="0"/>
            </a:endParaRPr>
          </a:p>
          <a:p>
            <a:r>
              <a:rPr lang="zh-CN" altLang="en-US" sz="2400" dirty="0">
                <a:solidFill>
                  <a:srgbClr val="00B050"/>
                </a:solidFill>
                <a:ea typeface="宋体" panose="02010600030101010101" pitchFamily="2" charset="-122"/>
                <a:cs typeface="Times New Roman" panose="02020603050405020304" pitchFamily="18" charset="0"/>
              </a:rPr>
              <a:t>在</a:t>
            </a:r>
            <a:r>
              <a:rPr lang="en-US" altLang="zh-CN" sz="2400" dirty="0">
                <a:solidFill>
                  <a:srgbClr val="00B050"/>
                </a:solidFill>
                <a:ea typeface="宋体" panose="02010600030101010101" pitchFamily="2" charset="-122"/>
                <a:cs typeface="Times New Roman" panose="02020603050405020304" pitchFamily="18" charset="0"/>
              </a:rPr>
              <a:t>path</a:t>
            </a:r>
            <a:r>
              <a:rPr lang="zh-CN" altLang="en-US" sz="2400" dirty="0">
                <a:solidFill>
                  <a:srgbClr val="00B050"/>
                </a:solidFill>
                <a:ea typeface="宋体" panose="02010600030101010101" pitchFamily="2" charset="-122"/>
                <a:cs typeface="Times New Roman" panose="02020603050405020304" pitchFamily="18" charset="0"/>
              </a:rPr>
              <a:t>中加入两个新的配置</a:t>
            </a:r>
          </a:p>
          <a:p>
            <a:pPr marL="0" indent="0">
              <a:buNone/>
            </a:pPr>
            <a:r>
              <a:rPr lang="en-US" altLang="zh-CN" sz="2400" dirty="0">
                <a:solidFill>
                  <a:srgbClr val="00B050"/>
                </a:solidFill>
                <a:ea typeface="宋体" panose="02010600030101010101" pitchFamily="2" charset="-122"/>
                <a:cs typeface="Times New Roman" panose="02020603050405020304" pitchFamily="18" charset="0"/>
              </a:rPr>
              <a:t>	%JAVA_HOME%\bin</a:t>
            </a:r>
          </a:p>
          <a:p>
            <a:pPr marL="0" indent="0">
              <a:buNone/>
            </a:pPr>
            <a:r>
              <a:rPr lang="en-US" altLang="zh-CN" sz="2400" dirty="0">
                <a:solidFill>
                  <a:srgbClr val="00B050"/>
                </a:solidFill>
                <a:ea typeface="宋体" panose="02010600030101010101" pitchFamily="2" charset="-122"/>
                <a:cs typeface="Times New Roman" panose="02020603050405020304" pitchFamily="18" charset="0"/>
              </a:rPr>
              <a:t>	%JAVA_HOME%\</a:t>
            </a:r>
            <a:r>
              <a:rPr lang="en-US" altLang="zh-CN" sz="2400" dirty="0" err="1">
                <a:solidFill>
                  <a:srgbClr val="00B050"/>
                </a:solidFill>
                <a:ea typeface="宋体" panose="02010600030101010101" pitchFamily="2" charset="-122"/>
                <a:cs typeface="Times New Roman" panose="02020603050405020304" pitchFamily="18" charset="0"/>
              </a:rPr>
              <a:t>jre</a:t>
            </a:r>
            <a:r>
              <a:rPr lang="en-US" altLang="zh-CN" sz="2400" dirty="0">
                <a:solidFill>
                  <a:srgbClr val="00B050"/>
                </a:solidFill>
                <a:ea typeface="宋体" panose="02010600030101010101" pitchFamily="2" charset="-122"/>
                <a:cs typeface="Times New Roman" panose="02020603050405020304" pitchFamily="18" charset="0"/>
              </a:rPr>
              <a:t>\bin</a:t>
            </a:r>
          </a:p>
          <a:p>
            <a:endParaRPr lang="en-US" altLang="zh-CN" sz="2400" dirty="0">
              <a:solidFill>
                <a:srgbClr val="00B050"/>
              </a:solidFill>
              <a:ea typeface="宋体" panose="02010600030101010101" pitchFamily="2" charset="-122"/>
              <a:cs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1634059" y="486400"/>
            <a:ext cx="8429684" cy="46166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US" altLang="zh-CN" sz="2400" dirty="0" err="1">
                <a:latin typeface="Arial" panose="020B0604020202020204" pitchFamily="34" charset="0"/>
                <a:ea typeface="黑体" panose="02010609060101010101" pitchFamily="49" charset="-122"/>
                <a:cs typeface="Arial" panose="020B0604020202020204" pitchFamily="34" charset="0"/>
              </a:rPr>
              <a:t>JavaSE</a:t>
            </a:r>
            <a:r>
              <a:rPr lang="zh-CN" altLang="en-US" sz="2400" dirty="0">
                <a:latin typeface="黑体" panose="02010609060101010101" pitchFamily="49" charset="-122"/>
                <a:ea typeface="黑体" panose="02010609060101010101" pitchFamily="49" charset="-122"/>
                <a:cs typeface="Times New Roman" panose="02020603050405020304" pitchFamily="18" charset="0"/>
              </a:rPr>
              <a:t>知识图解</a:t>
            </a:r>
          </a:p>
        </p:txBody>
      </p:sp>
      <p:sp>
        <p:nvSpPr>
          <p:cNvPr id="5" name="TextBox 132"/>
          <p:cNvSpPr txBox="1"/>
          <p:nvPr/>
        </p:nvSpPr>
        <p:spPr>
          <a:xfrm>
            <a:off x="1663131" y="1207089"/>
            <a:ext cx="1584176" cy="30777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US" altLang="zh-CN" sz="1400">
                <a:latin typeface="Arial" panose="020B0604020202020204" pitchFamily="34" charset="0"/>
                <a:ea typeface="华文细黑" pitchFamily="2" charset="-122"/>
                <a:cs typeface="Arial" panose="020B0604020202020204" pitchFamily="34" charset="0"/>
              </a:rPr>
              <a:t>Java</a:t>
            </a:r>
            <a:r>
              <a:rPr lang="zh-CN" altLang="en-US" sz="1400">
                <a:latin typeface="Arial" panose="020B0604020202020204" pitchFamily="34" charset="0"/>
                <a:ea typeface="华文细黑" pitchFamily="2" charset="-122"/>
                <a:cs typeface="Arial" panose="020B0604020202020204" pitchFamily="34" charset="0"/>
              </a:rPr>
              <a:t>发展</a:t>
            </a:r>
            <a:r>
              <a:rPr lang="zh-CN" altLang="en-US" sz="1400" dirty="0">
                <a:latin typeface="Arial" panose="020B0604020202020204" pitchFamily="34" charset="0"/>
                <a:ea typeface="华文细黑" pitchFamily="2" charset="-122"/>
                <a:cs typeface="Arial" panose="020B0604020202020204" pitchFamily="34" charset="0"/>
              </a:rPr>
              <a:t>历程</a:t>
            </a:r>
          </a:p>
        </p:txBody>
      </p:sp>
      <p:sp>
        <p:nvSpPr>
          <p:cNvPr id="6" name="TextBox 133"/>
          <p:cNvSpPr txBox="1"/>
          <p:nvPr/>
        </p:nvSpPr>
        <p:spPr>
          <a:xfrm>
            <a:off x="3538201" y="1200761"/>
            <a:ext cx="1491368" cy="30777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US" altLang="zh-CN" sz="1400" dirty="0">
                <a:latin typeface="Arial" panose="020B0604020202020204" pitchFamily="34" charset="0"/>
                <a:ea typeface="华文细黑" pitchFamily="2" charset="-122"/>
                <a:cs typeface="Arial" panose="020B0604020202020204" pitchFamily="34" charset="0"/>
              </a:rPr>
              <a:t>Java</a:t>
            </a:r>
            <a:r>
              <a:rPr lang="zh-CN" altLang="en-US" sz="1400" dirty="0">
                <a:latin typeface="Arial" panose="020B0604020202020204" pitchFamily="34" charset="0"/>
                <a:ea typeface="华文细黑" pitchFamily="2" charset="-122"/>
                <a:cs typeface="Arial" panose="020B0604020202020204" pitchFamily="34" charset="0"/>
              </a:rPr>
              <a:t>环境搭建</a:t>
            </a:r>
          </a:p>
        </p:txBody>
      </p:sp>
      <p:sp>
        <p:nvSpPr>
          <p:cNvPr id="7" name="TextBox 134"/>
          <p:cNvSpPr txBox="1"/>
          <p:nvPr/>
        </p:nvSpPr>
        <p:spPr>
          <a:xfrm>
            <a:off x="7104225" y="1187979"/>
            <a:ext cx="1456123" cy="30777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zh-CN" altLang="en-US" sz="1400" dirty="0">
                <a:latin typeface="Arial" panose="020B0604020202020204" pitchFamily="34" charset="0"/>
                <a:ea typeface="华文细黑" pitchFamily="2" charset="-122"/>
                <a:cs typeface="Arial" panose="020B0604020202020204" pitchFamily="34" charset="0"/>
              </a:rPr>
              <a:t>基础程序设计</a:t>
            </a:r>
          </a:p>
        </p:txBody>
      </p:sp>
      <p:sp>
        <p:nvSpPr>
          <p:cNvPr id="8" name="TextBox 135"/>
          <p:cNvSpPr txBox="1"/>
          <p:nvPr/>
        </p:nvSpPr>
        <p:spPr>
          <a:xfrm>
            <a:off x="6095201" y="2196771"/>
            <a:ext cx="1098899" cy="30777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zh-CN" altLang="en-US" sz="1400" dirty="0">
                <a:latin typeface="Arial" panose="020B0604020202020204" pitchFamily="34" charset="0"/>
                <a:ea typeface="华文细黑" pitchFamily="2" charset="-122"/>
                <a:cs typeface="Arial" panose="020B0604020202020204" pitchFamily="34" charset="0"/>
              </a:rPr>
              <a:t>数据类型</a:t>
            </a:r>
          </a:p>
        </p:txBody>
      </p:sp>
      <p:sp>
        <p:nvSpPr>
          <p:cNvPr id="9" name="TextBox 136"/>
          <p:cNvSpPr txBox="1"/>
          <p:nvPr/>
        </p:nvSpPr>
        <p:spPr>
          <a:xfrm>
            <a:off x="8199859" y="2201759"/>
            <a:ext cx="1109769" cy="30777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zh-CN" altLang="en-US" sz="1400" dirty="0">
                <a:latin typeface="Arial" panose="020B0604020202020204" pitchFamily="34" charset="0"/>
                <a:ea typeface="华文细黑" pitchFamily="2" charset="-122"/>
                <a:cs typeface="Arial" panose="020B0604020202020204" pitchFamily="34" charset="0"/>
              </a:rPr>
              <a:t>流程控制</a:t>
            </a:r>
          </a:p>
        </p:txBody>
      </p:sp>
      <p:sp>
        <p:nvSpPr>
          <p:cNvPr id="10" name="TextBox 137"/>
          <p:cNvSpPr txBox="1"/>
          <p:nvPr/>
        </p:nvSpPr>
        <p:spPr>
          <a:xfrm>
            <a:off x="7247168" y="2198561"/>
            <a:ext cx="913069" cy="30777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zh-CN" altLang="en-US" sz="1400" dirty="0">
                <a:latin typeface="Arial" panose="020B0604020202020204" pitchFamily="34" charset="0"/>
                <a:ea typeface="华文细黑" pitchFamily="2" charset="-122"/>
                <a:cs typeface="Arial" panose="020B0604020202020204" pitchFamily="34" charset="0"/>
              </a:rPr>
              <a:t>运算符</a:t>
            </a:r>
          </a:p>
        </p:txBody>
      </p:sp>
      <p:sp>
        <p:nvSpPr>
          <p:cNvPr id="11" name="TextBox 138"/>
          <p:cNvSpPr txBox="1"/>
          <p:nvPr/>
        </p:nvSpPr>
        <p:spPr>
          <a:xfrm>
            <a:off x="9366701" y="2193431"/>
            <a:ext cx="698739" cy="30777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zh-CN" altLang="en-US" sz="1400" dirty="0">
                <a:latin typeface="Arial" panose="020B0604020202020204" pitchFamily="34" charset="0"/>
                <a:ea typeface="华文细黑" pitchFamily="2" charset="-122"/>
                <a:cs typeface="Arial" panose="020B0604020202020204" pitchFamily="34" charset="0"/>
              </a:rPr>
              <a:t>数组</a:t>
            </a:r>
          </a:p>
        </p:txBody>
      </p:sp>
      <p:sp>
        <p:nvSpPr>
          <p:cNvPr id="12" name="TextBox 139"/>
          <p:cNvSpPr txBox="1"/>
          <p:nvPr/>
        </p:nvSpPr>
        <p:spPr>
          <a:xfrm>
            <a:off x="7157974" y="2993039"/>
            <a:ext cx="1448958" cy="30777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zh-CN" altLang="en-US" sz="1400" dirty="0">
                <a:latin typeface="Arial" panose="020B0604020202020204" pitchFamily="34" charset="0"/>
                <a:ea typeface="华文细黑" pitchFamily="2" charset="-122"/>
                <a:cs typeface="Arial" panose="020B0604020202020204" pitchFamily="34" charset="0"/>
              </a:rPr>
              <a:t>面向对象编程</a:t>
            </a:r>
          </a:p>
        </p:txBody>
      </p:sp>
      <p:sp>
        <p:nvSpPr>
          <p:cNvPr id="13" name="TextBox 140"/>
          <p:cNvSpPr txBox="1"/>
          <p:nvPr/>
        </p:nvSpPr>
        <p:spPr>
          <a:xfrm>
            <a:off x="5541536" y="3813328"/>
            <a:ext cx="617662" cy="52322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zh-CN" altLang="en-US" sz="1400" dirty="0">
                <a:latin typeface="Arial" panose="020B0604020202020204" pitchFamily="34" charset="0"/>
                <a:ea typeface="华文细黑" pitchFamily="2" charset="-122"/>
                <a:cs typeface="Arial" panose="020B0604020202020204" pitchFamily="34" charset="0"/>
              </a:rPr>
              <a:t>类和对象</a:t>
            </a:r>
          </a:p>
        </p:txBody>
      </p:sp>
      <p:sp>
        <p:nvSpPr>
          <p:cNvPr id="14" name="TextBox 141"/>
          <p:cNvSpPr txBox="1"/>
          <p:nvPr/>
        </p:nvSpPr>
        <p:spPr>
          <a:xfrm>
            <a:off x="6335818" y="3798411"/>
            <a:ext cx="617662" cy="30777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zh-CN" altLang="en-US" sz="1400" dirty="0">
                <a:latin typeface="Arial" panose="020B0604020202020204" pitchFamily="34" charset="0"/>
                <a:ea typeface="华文细黑" pitchFamily="2" charset="-122"/>
                <a:cs typeface="Arial" panose="020B0604020202020204" pitchFamily="34" charset="0"/>
              </a:rPr>
              <a:t>属性</a:t>
            </a:r>
          </a:p>
        </p:txBody>
      </p:sp>
      <p:sp>
        <p:nvSpPr>
          <p:cNvPr id="15" name="TextBox 142"/>
          <p:cNvSpPr txBox="1"/>
          <p:nvPr/>
        </p:nvSpPr>
        <p:spPr>
          <a:xfrm>
            <a:off x="7019548" y="3822319"/>
            <a:ext cx="617662" cy="30777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zh-CN" altLang="en-US" sz="1400" dirty="0">
                <a:latin typeface="Arial" panose="020B0604020202020204" pitchFamily="34" charset="0"/>
                <a:ea typeface="华文细黑" pitchFamily="2" charset="-122"/>
                <a:cs typeface="Arial" panose="020B0604020202020204" pitchFamily="34" charset="0"/>
              </a:rPr>
              <a:t>方法</a:t>
            </a:r>
          </a:p>
        </p:txBody>
      </p:sp>
      <p:sp>
        <p:nvSpPr>
          <p:cNvPr id="16" name="TextBox 143"/>
          <p:cNvSpPr txBox="1"/>
          <p:nvPr/>
        </p:nvSpPr>
        <p:spPr>
          <a:xfrm>
            <a:off x="9408991" y="3802899"/>
            <a:ext cx="651555" cy="52322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zh-CN" altLang="en-US" sz="1400">
                <a:latin typeface="Arial" panose="020B0604020202020204" pitchFamily="34" charset="0"/>
                <a:ea typeface="华文细黑" pitchFamily="2" charset="-122"/>
                <a:cs typeface="Arial" panose="020B0604020202020204" pitchFamily="34" charset="0"/>
              </a:rPr>
              <a:t>设计</a:t>
            </a:r>
            <a:endParaRPr lang="en-US" altLang="zh-CN" sz="1400">
              <a:latin typeface="Arial" panose="020B0604020202020204" pitchFamily="34" charset="0"/>
              <a:ea typeface="华文细黑" pitchFamily="2" charset="-122"/>
              <a:cs typeface="Arial" panose="020B0604020202020204" pitchFamily="34" charset="0"/>
            </a:endParaRPr>
          </a:p>
          <a:p>
            <a:pPr algn="ctr"/>
            <a:r>
              <a:rPr lang="zh-CN" altLang="en-US" sz="1400">
                <a:latin typeface="Arial" panose="020B0604020202020204" pitchFamily="34" charset="0"/>
                <a:ea typeface="华文细黑" pitchFamily="2" charset="-122"/>
                <a:cs typeface="Arial" panose="020B0604020202020204" pitchFamily="34" charset="0"/>
              </a:rPr>
              <a:t>模式</a:t>
            </a:r>
            <a:endParaRPr lang="zh-CN" altLang="en-US" sz="1400" dirty="0">
              <a:latin typeface="Arial" panose="020B0604020202020204" pitchFamily="34" charset="0"/>
              <a:ea typeface="华文细黑" pitchFamily="2" charset="-122"/>
              <a:cs typeface="Arial" panose="020B0604020202020204" pitchFamily="34" charset="0"/>
            </a:endParaRPr>
          </a:p>
        </p:txBody>
      </p:sp>
      <p:sp>
        <p:nvSpPr>
          <p:cNvPr id="17" name="TextBox 144"/>
          <p:cNvSpPr txBox="1"/>
          <p:nvPr/>
        </p:nvSpPr>
        <p:spPr>
          <a:xfrm>
            <a:off x="8588371" y="3800833"/>
            <a:ext cx="617662" cy="30777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zh-CN" altLang="en-US" sz="1400" dirty="0">
                <a:latin typeface="Arial" panose="020B0604020202020204" pitchFamily="34" charset="0"/>
                <a:ea typeface="华文细黑" pitchFamily="2" charset="-122"/>
                <a:cs typeface="Arial" panose="020B0604020202020204" pitchFamily="34" charset="0"/>
              </a:rPr>
              <a:t>接口</a:t>
            </a:r>
          </a:p>
        </p:txBody>
      </p:sp>
      <p:sp>
        <p:nvSpPr>
          <p:cNvPr id="18" name="TextBox 145"/>
          <p:cNvSpPr txBox="1"/>
          <p:nvPr/>
        </p:nvSpPr>
        <p:spPr>
          <a:xfrm>
            <a:off x="7737023" y="3802001"/>
            <a:ext cx="653395" cy="52322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zh-CN" altLang="en-US" sz="1400" dirty="0">
                <a:latin typeface="Arial" panose="020B0604020202020204" pitchFamily="34" charset="0"/>
                <a:ea typeface="华文细黑" pitchFamily="2" charset="-122"/>
                <a:cs typeface="Arial" panose="020B0604020202020204" pitchFamily="34" charset="0"/>
              </a:rPr>
              <a:t>三大特性</a:t>
            </a:r>
          </a:p>
        </p:txBody>
      </p:sp>
      <p:sp>
        <p:nvSpPr>
          <p:cNvPr id="19" name="TextBox 146"/>
          <p:cNvSpPr txBox="1"/>
          <p:nvPr/>
        </p:nvSpPr>
        <p:spPr>
          <a:xfrm>
            <a:off x="6713488" y="4652010"/>
            <a:ext cx="1413706" cy="30777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zh-CN" altLang="en-US" sz="1400" dirty="0">
                <a:latin typeface="Arial" panose="020B0604020202020204" pitchFamily="34" charset="0"/>
                <a:ea typeface="华文细黑" pitchFamily="2" charset="-122"/>
                <a:cs typeface="Arial" panose="020B0604020202020204" pitchFamily="34" charset="0"/>
              </a:rPr>
              <a:t>应用程序开发</a:t>
            </a:r>
          </a:p>
        </p:txBody>
      </p:sp>
      <p:sp>
        <p:nvSpPr>
          <p:cNvPr id="20" name="TextBox 147"/>
          <p:cNvSpPr txBox="1"/>
          <p:nvPr/>
        </p:nvSpPr>
        <p:spPr>
          <a:xfrm>
            <a:off x="3717585" y="5630631"/>
            <a:ext cx="812219" cy="30777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US" altLang="zh-CN" sz="1400" dirty="0">
                <a:latin typeface="Arial" panose="020B0604020202020204" pitchFamily="34" charset="0"/>
                <a:ea typeface="华文细黑" pitchFamily="2" charset="-122"/>
                <a:cs typeface="Arial" panose="020B0604020202020204" pitchFamily="34" charset="0"/>
              </a:rPr>
              <a:t>JDBC</a:t>
            </a:r>
            <a:endParaRPr lang="zh-CN" altLang="en-US" sz="1400" dirty="0">
              <a:latin typeface="Arial" panose="020B0604020202020204" pitchFamily="34" charset="0"/>
              <a:ea typeface="华文细黑" pitchFamily="2" charset="-122"/>
              <a:cs typeface="Arial" panose="020B0604020202020204" pitchFamily="34" charset="0"/>
            </a:endParaRPr>
          </a:p>
        </p:txBody>
      </p:sp>
      <p:sp>
        <p:nvSpPr>
          <p:cNvPr id="21" name="TextBox 148"/>
          <p:cNvSpPr txBox="1"/>
          <p:nvPr/>
        </p:nvSpPr>
        <p:spPr>
          <a:xfrm>
            <a:off x="4632221" y="5636245"/>
            <a:ext cx="617662" cy="30777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zh-CN" altLang="en-US" sz="1400" dirty="0">
                <a:latin typeface="Arial" panose="020B0604020202020204" pitchFamily="34" charset="0"/>
                <a:ea typeface="华文细黑" pitchFamily="2" charset="-122"/>
                <a:cs typeface="Arial" panose="020B0604020202020204" pitchFamily="34" charset="0"/>
              </a:rPr>
              <a:t>集合</a:t>
            </a:r>
          </a:p>
        </p:txBody>
      </p:sp>
      <p:sp>
        <p:nvSpPr>
          <p:cNvPr id="22" name="TextBox 149"/>
          <p:cNvSpPr txBox="1"/>
          <p:nvPr/>
        </p:nvSpPr>
        <p:spPr>
          <a:xfrm>
            <a:off x="5448041" y="5625053"/>
            <a:ext cx="1025978" cy="30777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zh-CN" altLang="en-US" sz="1400" dirty="0">
                <a:latin typeface="Arial" panose="020B0604020202020204" pitchFamily="34" charset="0"/>
                <a:ea typeface="华文细黑" pitchFamily="2" charset="-122"/>
                <a:cs typeface="Arial" panose="020B0604020202020204" pitchFamily="34" charset="0"/>
              </a:rPr>
              <a:t>异常处理</a:t>
            </a:r>
          </a:p>
        </p:txBody>
      </p:sp>
      <p:sp>
        <p:nvSpPr>
          <p:cNvPr id="23" name="TextBox 151"/>
          <p:cNvSpPr txBox="1"/>
          <p:nvPr/>
        </p:nvSpPr>
        <p:spPr>
          <a:xfrm>
            <a:off x="6576437" y="5630783"/>
            <a:ext cx="617662" cy="30777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zh-CN" altLang="en-US" sz="1400" dirty="0">
                <a:latin typeface="Arial" panose="020B0604020202020204" pitchFamily="34" charset="0"/>
                <a:ea typeface="华文细黑" pitchFamily="2" charset="-122"/>
                <a:cs typeface="Arial" panose="020B0604020202020204" pitchFamily="34" charset="0"/>
              </a:rPr>
              <a:t>类库</a:t>
            </a:r>
          </a:p>
        </p:txBody>
      </p:sp>
      <p:sp>
        <p:nvSpPr>
          <p:cNvPr id="24" name="TextBox 152"/>
          <p:cNvSpPr txBox="1"/>
          <p:nvPr/>
        </p:nvSpPr>
        <p:spPr>
          <a:xfrm>
            <a:off x="7319977" y="5625053"/>
            <a:ext cx="810226" cy="30777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zh-CN" altLang="en-US" sz="1400" dirty="0">
                <a:latin typeface="Arial" panose="020B0604020202020204" pitchFamily="34" charset="0"/>
                <a:ea typeface="华文细黑" pitchFamily="2" charset="-122"/>
                <a:cs typeface="Arial" panose="020B0604020202020204" pitchFamily="34" charset="0"/>
              </a:rPr>
              <a:t>多线程</a:t>
            </a:r>
          </a:p>
        </p:txBody>
      </p:sp>
      <p:sp>
        <p:nvSpPr>
          <p:cNvPr id="25" name="TextBox 153"/>
          <p:cNvSpPr txBox="1"/>
          <p:nvPr/>
        </p:nvSpPr>
        <p:spPr>
          <a:xfrm>
            <a:off x="8195061" y="5633724"/>
            <a:ext cx="452847" cy="30777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US" altLang="zh-CN" sz="1400" dirty="0">
                <a:latin typeface="Arial" panose="020B0604020202020204" pitchFamily="34" charset="0"/>
                <a:ea typeface="华文细黑" pitchFamily="2" charset="-122"/>
                <a:cs typeface="Arial" panose="020B0604020202020204" pitchFamily="34" charset="0"/>
              </a:rPr>
              <a:t>IO</a:t>
            </a:r>
            <a:endParaRPr lang="zh-CN" altLang="en-US" sz="1400" dirty="0">
              <a:latin typeface="Arial" panose="020B0604020202020204" pitchFamily="34" charset="0"/>
              <a:ea typeface="华文细黑" pitchFamily="2" charset="-122"/>
              <a:cs typeface="Arial" panose="020B0604020202020204" pitchFamily="34" charset="0"/>
            </a:endParaRPr>
          </a:p>
        </p:txBody>
      </p:sp>
      <p:sp>
        <p:nvSpPr>
          <p:cNvPr id="26" name="TextBox 154"/>
          <p:cNvSpPr txBox="1"/>
          <p:nvPr/>
        </p:nvSpPr>
        <p:spPr>
          <a:xfrm>
            <a:off x="8736677" y="5641942"/>
            <a:ext cx="617662" cy="30777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zh-CN" altLang="en-US" sz="1400" dirty="0">
                <a:latin typeface="Arial" panose="020B0604020202020204" pitchFamily="34" charset="0"/>
                <a:ea typeface="华文细黑" pitchFamily="2" charset="-122"/>
                <a:cs typeface="Arial" panose="020B0604020202020204" pitchFamily="34" charset="0"/>
              </a:rPr>
              <a:t>反射</a:t>
            </a:r>
          </a:p>
        </p:txBody>
      </p:sp>
      <p:sp>
        <p:nvSpPr>
          <p:cNvPr id="27" name="TextBox 155"/>
          <p:cNvSpPr txBox="1"/>
          <p:nvPr/>
        </p:nvSpPr>
        <p:spPr>
          <a:xfrm>
            <a:off x="9420482" y="5647780"/>
            <a:ext cx="617662" cy="30777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zh-CN" altLang="en-US" sz="1400" dirty="0">
                <a:latin typeface="Arial" panose="020B0604020202020204" pitchFamily="34" charset="0"/>
                <a:ea typeface="华文细黑" pitchFamily="2" charset="-122"/>
                <a:cs typeface="Arial" panose="020B0604020202020204" pitchFamily="34" charset="0"/>
              </a:rPr>
              <a:t>网络</a:t>
            </a:r>
          </a:p>
        </p:txBody>
      </p:sp>
      <p:sp>
        <p:nvSpPr>
          <p:cNvPr id="28" name="TextBox 156"/>
          <p:cNvSpPr txBox="1"/>
          <p:nvPr/>
        </p:nvSpPr>
        <p:spPr>
          <a:xfrm>
            <a:off x="1658158" y="5650321"/>
            <a:ext cx="1255390" cy="30777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zh-CN" altLang="en-US" sz="1400" dirty="0">
                <a:latin typeface="Arial" panose="020B0604020202020204" pitchFamily="34" charset="0"/>
                <a:ea typeface="华文细黑" pitchFamily="2" charset="-122"/>
                <a:cs typeface="Arial" panose="020B0604020202020204" pitchFamily="34" charset="0"/>
              </a:rPr>
              <a:t>连接</a:t>
            </a:r>
            <a:r>
              <a:rPr lang="en-US" altLang="zh-CN" sz="1400" dirty="0">
                <a:latin typeface="Arial" panose="020B0604020202020204" pitchFamily="34" charset="0"/>
                <a:ea typeface="华文细黑" pitchFamily="2" charset="-122"/>
                <a:cs typeface="Arial" panose="020B0604020202020204" pitchFamily="34" charset="0"/>
              </a:rPr>
              <a:t>Oracle</a:t>
            </a:r>
            <a:endParaRPr lang="zh-CN" altLang="en-US" sz="1400" dirty="0">
              <a:latin typeface="Arial" panose="020B0604020202020204" pitchFamily="34" charset="0"/>
              <a:ea typeface="华文细黑" pitchFamily="2" charset="-122"/>
              <a:cs typeface="Arial" panose="020B0604020202020204" pitchFamily="34" charset="0"/>
            </a:endParaRPr>
          </a:p>
        </p:txBody>
      </p:sp>
      <p:sp>
        <p:nvSpPr>
          <p:cNvPr id="29" name="TextBox 158"/>
          <p:cNvSpPr txBox="1"/>
          <p:nvPr/>
        </p:nvSpPr>
        <p:spPr>
          <a:xfrm>
            <a:off x="3589411" y="4094977"/>
            <a:ext cx="1286655" cy="30777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US" altLang="zh-CN" sz="1400">
                <a:latin typeface="Arial" panose="020B0604020202020204" pitchFamily="34" charset="0"/>
                <a:ea typeface="华文细黑" pitchFamily="2" charset="-122"/>
                <a:cs typeface="Arial" panose="020B0604020202020204" pitchFamily="34" charset="0"/>
              </a:rPr>
              <a:t>Java</a:t>
            </a:r>
            <a:r>
              <a:rPr lang="zh-CN" altLang="en-US" sz="1400">
                <a:latin typeface="Arial" panose="020B0604020202020204" pitchFamily="34" charset="0"/>
                <a:ea typeface="华文细黑" pitchFamily="2" charset="-122"/>
                <a:cs typeface="Arial" panose="020B0604020202020204" pitchFamily="34" charset="0"/>
              </a:rPr>
              <a:t>新</a:t>
            </a:r>
            <a:r>
              <a:rPr lang="zh-CN" altLang="en-US" sz="1400" dirty="0">
                <a:latin typeface="Arial" panose="020B0604020202020204" pitchFamily="34" charset="0"/>
                <a:ea typeface="华文细黑" pitchFamily="2" charset="-122"/>
                <a:cs typeface="Arial" panose="020B0604020202020204" pitchFamily="34" charset="0"/>
              </a:rPr>
              <a:t>特性</a:t>
            </a:r>
          </a:p>
        </p:txBody>
      </p:sp>
      <p:cxnSp>
        <p:nvCxnSpPr>
          <p:cNvPr id="30" name="直接箭头连接符 29"/>
          <p:cNvCxnSpPr/>
          <p:nvPr/>
        </p:nvCxnSpPr>
        <p:spPr>
          <a:xfrm>
            <a:off x="7824755" y="1625488"/>
            <a:ext cx="0" cy="576064"/>
          </a:xfrm>
          <a:prstGeom prst="straightConnector1">
            <a:avLst/>
          </a:prstGeom>
          <a:ln>
            <a:tailEnd type="arrow"/>
          </a:ln>
        </p:spPr>
        <p:style>
          <a:lnRef idx="2">
            <a:schemeClr val="accent6">
              <a:shade val="50000"/>
            </a:schemeClr>
          </a:lnRef>
          <a:fillRef idx="1">
            <a:schemeClr val="accent6"/>
          </a:fillRef>
          <a:effectRef idx="0">
            <a:schemeClr val="accent6"/>
          </a:effectRef>
          <a:fontRef idx="minor">
            <a:schemeClr val="lt1"/>
          </a:fontRef>
        </p:style>
      </p:cxnSp>
      <p:cxnSp>
        <p:nvCxnSpPr>
          <p:cNvPr id="31" name="肘形连接符 30"/>
          <p:cNvCxnSpPr/>
          <p:nvPr/>
        </p:nvCxnSpPr>
        <p:spPr>
          <a:xfrm rot="10800000" flipV="1">
            <a:off x="6619855" y="1856615"/>
            <a:ext cx="1422293" cy="288033"/>
          </a:xfrm>
          <a:prstGeom prst="bentConnector2">
            <a:avLst/>
          </a:prstGeom>
          <a:ln>
            <a:tailEnd type="arrow"/>
          </a:ln>
        </p:spPr>
        <p:style>
          <a:lnRef idx="2">
            <a:schemeClr val="accent6">
              <a:shade val="50000"/>
            </a:schemeClr>
          </a:lnRef>
          <a:fillRef idx="1">
            <a:schemeClr val="accent6"/>
          </a:fillRef>
          <a:effectRef idx="0">
            <a:schemeClr val="accent6"/>
          </a:effectRef>
          <a:fontRef idx="minor">
            <a:schemeClr val="lt1"/>
          </a:fontRef>
        </p:style>
      </p:cxnSp>
      <p:cxnSp>
        <p:nvCxnSpPr>
          <p:cNvPr id="32" name="肘形连接符 31"/>
          <p:cNvCxnSpPr/>
          <p:nvPr/>
        </p:nvCxnSpPr>
        <p:spPr>
          <a:xfrm>
            <a:off x="7806167" y="1856616"/>
            <a:ext cx="1864470" cy="288033"/>
          </a:xfrm>
          <a:prstGeom prst="bentConnector2">
            <a:avLst/>
          </a:prstGeom>
          <a:ln>
            <a:tailEnd type="arrow"/>
          </a:ln>
        </p:spPr>
        <p:style>
          <a:lnRef idx="2">
            <a:schemeClr val="accent6">
              <a:shade val="50000"/>
            </a:schemeClr>
          </a:lnRef>
          <a:fillRef idx="1">
            <a:schemeClr val="accent6"/>
          </a:fillRef>
          <a:effectRef idx="0">
            <a:schemeClr val="accent6"/>
          </a:effectRef>
          <a:fontRef idx="minor">
            <a:schemeClr val="lt1"/>
          </a:fontRef>
        </p:style>
      </p:cxnSp>
      <p:cxnSp>
        <p:nvCxnSpPr>
          <p:cNvPr id="33" name="肘形连接符 32"/>
          <p:cNvCxnSpPr/>
          <p:nvPr/>
        </p:nvCxnSpPr>
        <p:spPr>
          <a:xfrm rot="16200000" flipH="1">
            <a:off x="4292954" y="2410064"/>
            <a:ext cx="3462300" cy="1364771"/>
          </a:xfrm>
          <a:prstGeom prst="bentConnector2">
            <a:avLst/>
          </a:prstGeom>
          <a:ln>
            <a:tailEnd type="arrow"/>
          </a:ln>
        </p:spPr>
        <p:style>
          <a:lnRef idx="2">
            <a:schemeClr val="accent6">
              <a:shade val="50000"/>
            </a:schemeClr>
          </a:lnRef>
          <a:fillRef idx="1">
            <a:schemeClr val="accent6"/>
          </a:fillRef>
          <a:effectRef idx="0">
            <a:schemeClr val="accent6"/>
          </a:effectRef>
          <a:fontRef idx="minor">
            <a:schemeClr val="lt1"/>
          </a:fontRef>
        </p:style>
      </p:cxnSp>
      <p:cxnSp>
        <p:nvCxnSpPr>
          <p:cNvPr id="34" name="直接箭头连接符 33"/>
          <p:cNvCxnSpPr>
            <a:endCxn id="12" idx="1"/>
          </p:cNvCxnSpPr>
          <p:nvPr/>
        </p:nvCxnSpPr>
        <p:spPr>
          <a:xfrm flipV="1">
            <a:off x="5376132" y="3146928"/>
            <a:ext cx="1781843" cy="5833"/>
          </a:xfrm>
          <a:prstGeom prst="straightConnector1">
            <a:avLst/>
          </a:prstGeom>
          <a:ln>
            <a:tailEnd type="arrow"/>
          </a:ln>
        </p:spPr>
        <p:style>
          <a:lnRef idx="2">
            <a:schemeClr val="accent6">
              <a:shade val="50000"/>
            </a:schemeClr>
          </a:lnRef>
          <a:fillRef idx="1">
            <a:schemeClr val="accent6"/>
          </a:fillRef>
          <a:effectRef idx="0">
            <a:schemeClr val="accent6"/>
          </a:effectRef>
          <a:fontRef idx="minor">
            <a:schemeClr val="lt1"/>
          </a:fontRef>
        </p:style>
      </p:cxnSp>
      <p:cxnSp>
        <p:nvCxnSpPr>
          <p:cNvPr id="35" name="肘形连接符 34"/>
          <p:cNvCxnSpPr/>
          <p:nvPr/>
        </p:nvCxnSpPr>
        <p:spPr>
          <a:xfrm rot="5400000">
            <a:off x="7390738" y="3237153"/>
            <a:ext cx="392262" cy="628231"/>
          </a:xfrm>
          <a:prstGeom prst="bentConnector3">
            <a:avLst/>
          </a:prstGeom>
          <a:ln>
            <a:tailEnd type="arrow"/>
          </a:ln>
        </p:spPr>
        <p:style>
          <a:lnRef idx="2">
            <a:schemeClr val="accent6">
              <a:shade val="50000"/>
            </a:schemeClr>
          </a:lnRef>
          <a:fillRef idx="1">
            <a:schemeClr val="accent6"/>
          </a:fillRef>
          <a:effectRef idx="0">
            <a:schemeClr val="accent6"/>
          </a:effectRef>
          <a:fontRef idx="minor">
            <a:schemeClr val="lt1"/>
          </a:fontRef>
        </p:style>
      </p:cxnSp>
      <p:cxnSp>
        <p:nvCxnSpPr>
          <p:cNvPr id="36" name="肘形连接符 35"/>
          <p:cNvCxnSpPr/>
          <p:nvPr/>
        </p:nvCxnSpPr>
        <p:spPr>
          <a:xfrm rot="16200000" flipH="1">
            <a:off x="8705610" y="2564159"/>
            <a:ext cx="382879" cy="1964833"/>
          </a:xfrm>
          <a:prstGeom prst="bentConnector3">
            <a:avLst/>
          </a:prstGeom>
          <a:ln>
            <a:tailEnd type="arrow"/>
          </a:ln>
        </p:spPr>
        <p:style>
          <a:lnRef idx="2">
            <a:schemeClr val="accent6">
              <a:shade val="50000"/>
            </a:schemeClr>
          </a:lnRef>
          <a:fillRef idx="1">
            <a:schemeClr val="accent6"/>
          </a:fillRef>
          <a:effectRef idx="0">
            <a:schemeClr val="accent6"/>
          </a:effectRef>
          <a:fontRef idx="minor">
            <a:schemeClr val="lt1"/>
          </a:fontRef>
        </p:style>
      </p:cxnSp>
      <p:cxnSp>
        <p:nvCxnSpPr>
          <p:cNvPr id="37" name="肘形连接符 36"/>
          <p:cNvCxnSpPr/>
          <p:nvPr/>
        </p:nvCxnSpPr>
        <p:spPr>
          <a:xfrm rot="5400000">
            <a:off x="7084404" y="2913964"/>
            <a:ext cx="375408" cy="1285048"/>
          </a:xfrm>
          <a:prstGeom prst="bentConnector3">
            <a:avLst/>
          </a:prstGeom>
          <a:ln>
            <a:tailEnd type="arrow"/>
          </a:ln>
        </p:spPr>
        <p:style>
          <a:lnRef idx="2">
            <a:schemeClr val="accent6">
              <a:shade val="50000"/>
            </a:schemeClr>
          </a:lnRef>
          <a:fillRef idx="1">
            <a:schemeClr val="accent6"/>
          </a:fillRef>
          <a:effectRef idx="0">
            <a:schemeClr val="accent6"/>
          </a:effectRef>
          <a:fontRef idx="minor">
            <a:schemeClr val="lt1"/>
          </a:fontRef>
        </p:style>
      </p:cxnSp>
      <p:cxnSp>
        <p:nvCxnSpPr>
          <p:cNvPr id="38" name="肘形连接符 37"/>
          <p:cNvCxnSpPr/>
          <p:nvPr/>
        </p:nvCxnSpPr>
        <p:spPr>
          <a:xfrm rot="5400000">
            <a:off x="6684782" y="2502011"/>
            <a:ext cx="345515" cy="2086900"/>
          </a:xfrm>
          <a:prstGeom prst="bentConnector3">
            <a:avLst/>
          </a:prstGeom>
          <a:ln>
            <a:tailEnd type="arrow"/>
          </a:ln>
        </p:spPr>
        <p:style>
          <a:lnRef idx="2">
            <a:schemeClr val="accent6">
              <a:shade val="50000"/>
            </a:schemeClr>
          </a:lnRef>
          <a:fillRef idx="1">
            <a:schemeClr val="accent6"/>
          </a:fillRef>
          <a:effectRef idx="0">
            <a:schemeClr val="accent6"/>
          </a:effectRef>
          <a:fontRef idx="minor">
            <a:schemeClr val="lt1"/>
          </a:fontRef>
        </p:style>
      </p:cxnSp>
      <p:cxnSp>
        <p:nvCxnSpPr>
          <p:cNvPr id="39" name="肘形连接符 38"/>
          <p:cNvCxnSpPr/>
          <p:nvPr/>
        </p:nvCxnSpPr>
        <p:spPr>
          <a:xfrm rot="16200000" flipH="1">
            <a:off x="8209158" y="3074259"/>
            <a:ext cx="367917" cy="956966"/>
          </a:xfrm>
          <a:prstGeom prst="bentConnector3">
            <a:avLst/>
          </a:prstGeom>
          <a:ln>
            <a:tailEnd type="arrow"/>
          </a:ln>
        </p:spPr>
        <p:style>
          <a:lnRef idx="2">
            <a:schemeClr val="accent6">
              <a:shade val="50000"/>
            </a:schemeClr>
          </a:lnRef>
          <a:fillRef idx="1">
            <a:schemeClr val="accent6"/>
          </a:fillRef>
          <a:effectRef idx="0">
            <a:schemeClr val="accent6"/>
          </a:effectRef>
          <a:fontRef idx="minor">
            <a:schemeClr val="lt1"/>
          </a:fontRef>
        </p:style>
      </p:cxnSp>
      <p:cxnSp>
        <p:nvCxnSpPr>
          <p:cNvPr id="40" name="肘形连接符 39"/>
          <p:cNvCxnSpPr/>
          <p:nvPr/>
        </p:nvCxnSpPr>
        <p:spPr>
          <a:xfrm rot="5400000">
            <a:off x="5452889" y="3627352"/>
            <a:ext cx="583178" cy="3364185"/>
          </a:xfrm>
          <a:prstGeom prst="bentConnector3">
            <a:avLst/>
          </a:prstGeom>
          <a:ln>
            <a:tailEnd type="arrow"/>
          </a:ln>
        </p:spPr>
        <p:style>
          <a:lnRef idx="2">
            <a:schemeClr val="accent6">
              <a:shade val="50000"/>
            </a:schemeClr>
          </a:lnRef>
          <a:fillRef idx="1">
            <a:schemeClr val="accent6"/>
          </a:fillRef>
          <a:effectRef idx="0">
            <a:schemeClr val="accent6"/>
          </a:effectRef>
          <a:fontRef idx="minor">
            <a:schemeClr val="lt1"/>
          </a:fontRef>
        </p:style>
      </p:cxnSp>
      <p:cxnSp>
        <p:nvCxnSpPr>
          <p:cNvPr id="41" name="肘形连接符 40"/>
          <p:cNvCxnSpPr/>
          <p:nvPr/>
        </p:nvCxnSpPr>
        <p:spPr>
          <a:xfrm rot="5400000">
            <a:off x="5871607" y="4046070"/>
            <a:ext cx="583178" cy="2526749"/>
          </a:xfrm>
          <a:prstGeom prst="bentConnector3">
            <a:avLst/>
          </a:prstGeom>
          <a:ln>
            <a:tailEnd type="arrow"/>
          </a:ln>
        </p:spPr>
        <p:style>
          <a:lnRef idx="2">
            <a:schemeClr val="accent6">
              <a:shade val="50000"/>
            </a:schemeClr>
          </a:lnRef>
          <a:fillRef idx="1">
            <a:schemeClr val="accent6"/>
          </a:fillRef>
          <a:effectRef idx="0">
            <a:schemeClr val="accent6"/>
          </a:effectRef>
          <a:fontRef idx="minor">
            <a:schemeClr val="lt1"/>
          </a:fontRef>
        </p:style>
      </p:cxnSp>
      <p:cxnSp>
        <p:nvCxnSpPr>
          <p:cNvPr id="42" name="肘形连接符 41"/>
          <p:cNvCxnSpPr/>
          <p:nvPr/>
        </p:nvCxnSpPr>
        <p:spPr>
          <a:xfrm rot="5400000">
            <a:off x="6373871" y="4534277"/>
            <a:ext cx="569123" cy="1536279"/>
          </a:xfrm>
          <a:prstGeom prst="bentConnector3">
            <a:avLst/>
          </a:prstGeom>
          <a:ln>
            <a:tailEnd type="arrow"/>
          </a:ln>
        </p:spPr>
        <p:style>
          <a:lnRef idx="2">
            <a:schemeClr val="accent6">
              <a:shade val="50000"/>
            </a:schemeClr>
          </a:lnRef>
          <a:fillRef idx="1">
            <a:schemeClr val="accent6"/>
          </a:fillRef>
          <a:effectRef idx="0">
            <a:schemeClr val="accent6"/>
          </a:effectRef>
          <a:fontRef idx="minor">
            <a:schemeClr val="lt1"/>
          </a:fontRef>
        </p:style>
      </p:cxnSp>
      <p:cxnSp>
        <p:nvCxnSpPr>
          <p:cNvPr id="43" name="肘形连接符 42"/>
          <p:cNvCxnSpPr/>
          <p:nvPr/>
        </p:nvCxnSpPr>
        <p:spPr>
          <a:xfrm rot="5400000">
            <a:off x="6856411" y="5030874"/>
            <a:ext cx="583178" cy="557141"/>
          </a:xfrm>
          <a:prstGeom prst="bentConnector3">
            <a:avLst/>
          </a:prstGeom>
          <a:ln>
            <a:tailEnd type="arrow"/>
          </a:ln>
        </p:spPr>
        <p:style>
          <a:lnRef idx="2">
            <a:schemeClr val="accent6">
              <a:shade val="50000"/>
            </a:schemeClr>
          </a:lnRef>
          <a:fillRef idx="1">
            <a:schemeClr val="accent6"/>
          </a:fillRef>
          <a:effectRef idx="0">
            <a:schemeClr val="accent6"/>
          </a:effectRef>
          <a:fontRef idx="minor">
            <a:schemeClr val="lt1"/>
          </a:fontRef>
        </p:style>
      </p:cxnSp>
      <p:cxnSp>
        <p:nvCxnSpPr>
          <p:cNvPr id="44" name="肘形连接符 43"/>
          <p:cNvCxnSpPr/>
          <p:nvPr/>
        </p:nvCxnSpPr>
        <p:spPr>
          <a:xfrm rot="16200000" flipH="1">
            <a:off x="7278565" y="5165859"/>
            <a:ext cx="583178" cy="287168"/>
          </a:xfrm>
          <a:prstGeom prst="bentConnector3">
            <a:avLst/>
          </a:prstGeom>
          <a:ln>
            <a:tailEnd type="arrow"/>
          </a:ln>
        </p:spPr>
        <p:style>
          <a:lnRef idx="2">
            <a:schemeClr val="accent6">
              <a:shade val="50000"/>
            </a:schemeClr>
          </a:lnRef>
          <a:fillRef idx="1">
            <a:schemeClr val="accent6"/>
          </a:fillRef>
          <a:effectRef idx="0">
            <a:schemeClr val="accent6"/>
          </a:effectRef>
          <a:fontRef idx="minor">
            <a:schemeClr val="lt1"/>
          </a:fontRef>
        </p:style>
      </p:cxnSp>
      <p:cxnSp>
        <p:nvCxnSpPr>
          <p:cNvPr id="45" name="肘形连接符 44"/>
          <p:cNvCxnSpPr/>
          <p:nvPr/>
        </p:nvCxnSpPr>
        <p:spPr>
          <a:xfrm rot="16200000" flipH="1">
            <a:off x="7632218" y="4812206"/>
            <a:ext cx="583178" cy="994474"/>
          </a:xfrm>
          <a:prstGeom prst="bentConnector3">
            <a:avLst/>
          </a:prstGeom>
          <a:ln>
            <a:tailEnd type="arrow"/>
          </a:ln>
        </p:spPr>
        <p:style>
          <a:lnRef idx="2">
            <a:schemeClr val="accent6">
              <a:shade val="50000"/>
            </a:schemeClr>
          </a:lnRef>
          <a:fillRef idx="1">
            <a:schemeClr val="accent6"/>
          </a:fillRef>
          <a:effectRef idx="0">
            <a:schemeClr val="accent6"/>
          </a:effectRef>
          <a:fontRef idx="minor">
            <a:schemeClr val="lt1"/>
          </a:fontRef>
        </p:style>
      </p:cxnSp>
      <p:cxnSp>
        <p:nvCxnSpPr>
          <p:cNvPr id="46" name="肘形连接符 45"/>
          <p:cNvCxnSpPr/>
          <p:nvPr/>
        </p:nvCxnSpPr>
        <p:spPr>
          <a:xfrm rot="16200000" flipH="1">
            <a:off x="7923997" y="4493132"/>
            <a:ext cx="624087" cy="1618938"/>
          </a:xfrm>
          <a:prstGeom prst="bentConnector3">
            <a:avLst/>
          </a:prstGeom>
          <a:ln>
            <a:tailEnd type="arrow"/>
          </a:ln>
        </p:spPr>
        <p:style>
          <a:lnRef idx="2">
            <a:schemeClr val="accent6">
              <a:shade val="50000"/>
            </a:schemeClr>
          </a:lnRef>
          <a:fillRef idx="1">
            <a:schemeClr val="accent6"/>
          </a:fillRef>
          <a:effectRef idx="0">
            <a:schemeClr val="accent6"/>
          </a:effectRef>
          <a:fontRef idx="minor">
            <a:schemeClr val="lt1"/>
          </a:fontRef>
        </p:style>
      </p:cxnSp>
      <p:cxnSp>
        <p:nvCxnSpPr>
          <p:cNvPr id="47" name="肘形连接符 46"/>
          <p:cNvCxnSpPr/>
          <p:nvPr/>
        </p:nvCxnSpPr>
        <p:spPr>
          <a:xfrm rot="16200000" flipH="1">
            <a:off x="8307503" y="4142729"/>
            <a:ext cx="583178" cy="2345044"/>
          </a:xfrm>
          <a:prstGeom prst="bentConnector3">
            <a:avLst/>
          </a:prstGeom>
          <a:ln>
            <a:tailEnd type="arrow"/>
          </a:ln>
        </p:spPr>
        <p:style>
          <a:lnRef idx="2">
            <a:schemeClr val="accent6">
              <a:shade val="50000"/>
            </a:schemeClr>
          </a:lnRef>
          <a:fillRef idx="1">
            <a:schemeClr val="accent6"/>
          </a:fillRef>
          <a:effectRef idx="0">
            <a:schemeClr val="accent6"/>
          </a:effectRef>
          <a:fontRef idx="minor">
            <a:schemeClr val="lt1"/>
          </a:fontRef>
        </p:style>
      </p:cxnSp>
      <p:cxnSp>
        <p:nvCxnSpPr>
          <p:cNvPr id="48" name="直接箭头连接符 47"/>
          <p:cNvCxnSpPr/>
          <p:nvPr/>
        </p:nvCxnSpPr>
        <p:spPr>
          <a:xfrm rot="10800000" flipV="1">
            <a:off x="2914137" y="5800555"/>
            <a:ext cx="791745" cy="6107"/>
          </a:xfrm>
          <a:prstGeom prst="straightConnector1">
            <a:avLst/>
          </a:prstGeom>
          <a:ln>
            <a:tailEnd type="arrow"/>
          </a:ln>
        </p:spPr>
        <p:style>
          <a:lnRef idx="2">
            <a:schemeClr val="accent6">
              <a:shade val="50000"/>
            </a:schemeClr>
          </a:lnRef>
          <a:fillRef idx="1">
            <a:schemeClr val="accent6"/>
          </a:fillRef>
          <a:effectRef idx="0">
            <a:schemeClr val="accent6"/>
          </a:effectRef>
          <a:fontRef idx="minor">
            <a:schemeClr val="lt1"/>
          </a:fontRef>
        </p:style>
      </p:cxnSp>
      <p:sp>
        <p:nvSpPr>
          <p:cNvPr id="49" name="TextBox 168"/>
          <p:cNvSpPr txBox="1"/>
          <p:nvPr/>
        </p:nvSpPr>
        <p:spPr>
          <a:xfrm>
            <a:off x="3304429" y="1992668"/>
            <a:ext cx="1477370" cy="30777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US" altLang="zh-CN" sz="1400" dirty="0">
                <a:latin typeface="Arial" panose="020B0604020202020204" pitchFamily="34" charset="0"/>
                <a:ea typeface="华文细黑" pitchFamily="2" charset="-122"/>
                <a:cs typeface="Arial" panose="020B0604020202020204" pitchFamily="34" charset="0"/>
              </a:rPr>
              <a:t>Eclipse</a:t>
            </a:r>
            <a:r>
              <a:rPr lang="zh-CN" altLang="en-US" sz="1400" dirty="0">
                <a:latin typeface="Arial" panose="020B0604020202020204" pitchFamily="34" charset="0"/>
                <a:ea typeface="华文细黑" pitchFamily="2" charset="-122"/>
                <a:cs typeface="Arial" panose="020B0604020202020204" pitchFamily="34" charset="0"/>
              </a:rPr>
              <a:t>使用</a:t>
            </a:r>
          </a:p>
        </p:txBody>
      </p:sp>
      <p:cxnSp>
        <p:nvCxnSpPr>
          <p:cNvPr id="50" name="直接箭头连接符 49"/>
          <p:cNvCxnSpPr>
            <a:endCxn id="49" idx="3"/>
          </p:cNvCxnSpPr>
          <p:nvPr/>
        </p:nvCxnSpPr>
        <p:spPr>
          <a:xfrm rot="10800000" flipV="1">
            <a:off x="4781799" y="2144646"/>
            <a:ext cx="558584" cy="1910"/>
          </a:xfrm>
          <a:prstGeom prst="straightConnector1">
            <a:avLst/>
          </a:prstGeom>
          <a:ln>
            <a:tailEnd type="arrow"/>
          </a:ln>
        </p:spPr>
        <p:style>
          <a:lnRef idx="2">
            <a:schemeClr val="accent6">
              <a:shade val="50000"/>
            </a:schemeClr>
          </a:lnRef>
          <a:fillRef idx="1">
            <a:schemeClr val="accent6"/>
          </a:fillRef>
          <a:effectRef idx="0">
            <a:schemeClr val="accent6"/>
          </a:effectRef>
          <a:fontRef idx="minor">
            <a:schemeClr val="lt1"/>
          </a:fontRef>
        </p:style>
      </p:cxnSp>
      <p:sp>
        <p:nvSpPr>
          <p:cNvPr id="51" name="TextBox 199"/>
          <p:cNvSpPr txBox="1"/>
          <p:nvPr/>
        </p:nvSpPr>
        <p:spPr>
          <a:xfrm>
            <a:off x="1661356" y="2380687"/>
            <a:ext cx="1144826" cy="30777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zh-CN" altLang="en-US" sz="1400" dirty="0">
                <a:latin typeface="Arial" panose="020B0604020202020204" pitchFamily="34" charset="0"/>
                <a:ea typeface="华文细黑" pitchFamily="2" charset="-122"/>
                <a:cs typeface="Arial" panose="020B0604020202020204" pitchFamily="34" charset="0"/>
              </a:rPr>
              <a:t>泛型</a:t>
            </a:r>
          </a:p>
        </p:txBody>
      </p:sp>
      <p:sp>
        <p:nvSpPr>
          <p:cNvPr id="52" name="TextBox 200"/>
          <p:cNvSpPr txBox="1"/>
          <p:nvPr/>
        </p:nvSpPr>
        <p:spPr>
          <a:xfrm>
            <a:off x="1652860" y="2998310"/>
            <a:ext cx="1153322" cy="30777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zh-CN" altLang="en-US" sz="1400" dirty="0">
                <a:latin typeface="Arial" panose="020B0604020202020204" pitchFamily="34" charset="0"/>
                <a:ea typeface="华文细黑" pitchFamily="2" charset="-122"/>
                <a:cs typeface="Arial" panose="020B0604020202020204" pitchFamily="34" charset="0"/>
              </a:rPr>
              <a:t>枚举</a:t>
            </a:r>
          </a:p>
        </p:txBody>
      </p:sp>
      <p:sp>
        <p:nvSpPr>
          <p:cNvPr id="53" name="TextBox 201"/>
          <p:cNvSpPr txBox="1"/>
          <p:nvPr/>
        </p:nvSpPr>
        <p:spPr>
          <a:xfrm>
            <a:off x="1652859" y="3602289"/>
            <a:ext cx="1206591" cy="30777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zh-CN" altLang="en-US" sz="1400" dirty="0">
                <a:latin typeface="Arial" panose="020B0604020202020204" pitchFamily="34" charset="0"/>
                <a:ea typeface="华文细黑" pitchFamily="2" charset="-122"/>
                <a:cs typeface="Arial" panose="020B0604020202020204" pitchFamily="34" charset="0"/>
              </a:rPr>
              <a:t>装箱</a:t>
            </a:r>
            <a:r>
              <a:rPr lang="en-US" altLang="zh-CN" sz="1400" dirty="0">
                <a:latin typeface="Arial" panose="020B0604020202020204" pitchFamily="34" charset="0"/>
                <a:ea typeface="华文细黑" pitchFamily="2" charset="-122"/>
                <a:cs typeface="Arial" panose="020B0604020202020204" pitchFamily="34" charset="0"/>
              </a:rPr>
              <a:t>/</a:t>
            </a:r>
            <a:r>
              <a:rPr lang="zh-CN" altLang="en-US" sz="1400" dirty="0">
                <a:latin typeface="Arial" panose="020B0604020202020204" pitchFamily="34" charset="0"/>
                <a:ea typeface="华文细黑" pitchFamily="2" charset="-122"/>
                <a:cs typeface="Arial" panose="020B0604020202020204" pitchFamily="34" charset="0"/>
              </a:rPr>
              <a:t>拆箱</a:t>
            </a:r>
          </a:p>
        </p:txBody>
      </p:sp>
      <p:sp>
        <p:nvSpPr>
          <p:cNvPr id="54" name="TextBox 202"/>
          <p:cNvSpPr txBox="1"/>
          <p:nvPr/>
        </p:nvSpPr>
        <p:spPr>
          <a:xfrm>
            <a:off x="1661355" y="4246448"/>
            <a:ext cx="1173502" cy="30777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zh-CN" altLang="en-US" sz="1400" dirty="0">
                <a:latin typeface="Arial" panose="020B0604020202020204" pitchFamily="34" charset="0"/>
                <a:ea typeface="华文细黑" pitchFamily="2" charset="-122"/>
                <a:cs typeface="Arial" panose="020B0604020202020204" pitchFamily="34" charset="0"/>
              </a:rPr>
              <a:t>可变参数</a:t>
            </a:r>
          </a:p>
        </p:txBody>
      </p:sp>
      <p:sp>
        <p:nvSpPr>
          <p:cNvPr id="55" name="TextBox 203"/>
          <p:cNvSpPr txBox="1"/>
          <p:nvPr/>
        </p:nvSpPr>
        <p:spPr>
          <a:xfrm>
            <a:off x="1661355" y="4835227"/>
            <a:ext cx="1193946" cy="30777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US" altLang="zh-CN" sz="1400" dirty="0">
                <a:latin typeface="Arial" panose="020B0604020202020204" pitchFamily="34" charset="0"/>
                <a:ea typeface="华文细黑" pitchFamily="2" charset="-122"/>
                <a:cs typeface="Arial" panose="020B0604020202020204" pitchFamily="34" charset="0"/>
              </a:rPr>
              <a:t>Annotation</a:t>
            </a:r>
            <a:endParaRPr lang="zh-CN" altLang="en-US" sz="1400" dirty="0">
              <a:latin typeface="Arial" panose="020B0604020202020204" pitchFamily="34" charset="0"/>
              <a:ea typeface="华文细黑" pitchFamily="2" charset="-122"/>
              <a:cs typeface="Arial" panose="020B0604020202020204" pitchFamily="34" charset="0"/>
            </a:endParaRPr>
          </a:p>
        </p:txBody>
      </p:sp>
      <p:cxnSp>
        <p:nvCxnSpPr>
          <p:cNvPr id="56" name="肘形连接符 55"/>
          <p:cNvCxnSpPr>
            <a:stCxn id="29" idx="1"/>
            <a:endCxn id="51" idx="3"/>
          </p:cNvCxnSpPr>
          <p:nvPr/>
        </p:nvCxnSpPr>
        <p:spPr>
          <a:xfrm rot="10800000">
            <a:off x="2806183" y="2534576"/>
            <a:ext cx="783229" cy="1714290"/>
          </a:xfrm>
          <a:prstGeom prst="bentConnector3">
            <a:avLst>
              <a:gd name="adj1" fmla="val 50000"/>
            </a:avLst>
          </a:prstGeom>
          <a:ln>
            <a:tailEnd type="arrow"/>
          </a:ln>
        </p:spPr>
        <p:style>
          <a:lnRef idx="2">
            <a:schemeClr val="accent6">
              <a:shade val="50000"/>
            </a:schemeClr>
          </a:lnRef>
          <a:fillRef idx="1">
            <a:schemeClr val="accent6"/>
          </a:fillRef>
          <a:effectRef idx="0">
            <a:schemeClr val="accent6"/>
          </a:effectRef>
          <a:fontRef idx="minor">
            <a:schemeClr val="lt1"/>
          </a:fontRef>
        </p:style>
      </p:cxnSp>
      <p:cxnSp>
        <p:nvCxnSpPr>
          <p:cNvPr id="57" name="肘形连接符 56"/>
          <p:cNvCxnSpPr>
            <a:stCxn id="29" idx="1"/>
            <a:endCxn id="52" idx="3"/>
          </p:cNvCxnSpPr>
          <p:nvPr/>
        </p:nvCxnSpPr>
        <p:spPr>
          <a:xfrm rot="10800000">
            <a:off x="2806183" y="3152200"/>
            <a:ext cx="783229" cy="1096667"/>
          </a:xfrm>
          <a:prstGeom prst="bentConnector3">
            <a:avLst>
              <a:gd name="adj1" fmla="val 50000"/>
            </a:avLst>
          </a:prstGeom>
          <a:ln>
            <a:tailEnd type="arrow"/>
          </a:ln>
        </p:spPr>
        <p:style>
          <a:lnRef idx="2">
            <a:schemeClr val="accent6">
              <a:shade val="50000"/>
            </a:schemeClr>
          </a:lnRef>
          <a:fillRef idx="1">
            <a:schemeClr val="accent6"/>
          </a:fillRef>
          <a:effectRef idx="0">
            <a:schemeClr val="accent6"/>
          </a:effectRef>
          <a:fontRef idx="minor">
            <a:schemeClr val="lt1"/>
          </a:fontRef>
        </p:style>
      </p:cxnSp>
      <p:cxnSp>
        <p:nvCxnSpPr>
          <p:cNvPr id="58" name="肘形连接符 57"/>
          <p:cNvCxnSpPr/>
          <p:nvPr/>
        </p:nvCxnSpPr>
        <p:spPr>
          <a:xfrm rot="10800000">
            <a:off x="2855041" y="3765693"/>
            <a:ext cx="743607" cy="483172"/>
          </a:xfrm>
          <a:prstGeom prst="bentConnector3">
            <a:avLst>
              <a:gd name="adj1" fmla="val 53925"/>
            </a:avLst>
          </a:prstGeom>
          <a:ln>
            <a:tailEnd type="arrow"/>
          </a:ln>
        </p:spPr>
        <p:style>
          <a:lnRef idx="2">
            <a:schemeClr val="accent6">
              <a:shade val="50000"/>
            </a:schemeClr>
          </a:lnRef>
          <a:fillRef idx="1">
            <a:schemeClr val="accent6"/>
          </a:fillRef>
          <a:effectRef idx="0">
            <a:schemeClr val="accent6"/>
          </a:effectRef>
          <a:fontRef idx="minor">
            <a:schemeClr val="lt1"/>
          </a:fontRef>
        </p:style>
      </p:cxnSp>
      <p:cxnSp>
        <p:nvCxnSpPr>
          <p:cNvPr id="59" name="肘形连接符 58"/>
          <p:cNvCxnSpPr/>
          <p:nvPr/>
        </p:nvCxnSpPr>
        <p:spPr>
          <a:xfrm rot="10800000" flipV="1">
            <a:off x="2841653" y="4248562"/>
            <a:ext cx="708504" cy="737881"/>
          </a:xfrm>
          <a:prstGeom prst="bentConnector3">
            <a:avLst/>
          </a:prstGeom>
          <a:ln>
            <a:tailEnd type="arrow"/>
          </a:ln>
        </p:spPr>
        <p:style>
          <a:lnRef idx="2">
            <a:schemeClr val="accent6">
              <a:shade val="50000"/>
            </a:schemeClr>
          </a:lnRef>
          <a:fillRef idx="1">
            <a:schemeClr val="accent6"/>
          </a:fillRef>
          <a:effectRef idx="0">
            <a:schemeClr val="accent6"/>
          </a:effectRef>
          <a:fontRef idx="minor">
            <a:schemeClr val="lt1"/>
          </a:fontRef>
        </p:style>
      </p:cxnSp>
      <p:cxnSp>
        <p:nvCxnSpPr>
          <p:cNvPr id="60" name="直接箭头连接符 59"/>
          <p:cNvCxnSpPr>
            <a:stCxn id="6" idx="3"/>
          </p:cNvCxnSpPr>
          <p:nvPr/>
        </p:nvCxnSpPr>
        <p:spPr>
          <a:xfrm>
            <a:off x="5029569" y="1354649"/>
            <a:ext cx="2034162" cy="13874"/>
          </a:xfrm>
          <a:prstGeom prst="straightConnector1">
            <a:avLst/>
          </a:prstGeom>
          <a:ln>
            <a:tailEnd type="arrow"/>
          </a:ln>
        </p:spPr>
        <p:style>
          <a:lnRef idx="2">
            <a:schemeClr val="accent6">
              <a:shade val="50000"/>
            </a:schemeClr>
          </a:lnRef>
          <a:fillRef idx="1">
            <a:schemeClr val="accent6"/>
          </a:fillRef>
          <a:effectRef idx="0">
            <a:schemeClr val="accent6"/>
          </a:effectRef>
          <a:fontRef idx="minor">
            <a:schemeClr val="lt1"/>
          </a:fontRef>
        </p:style>
      </p:cxnSp>
      <p:cxnSp>
        <p:nvCxnSpPr>
          <p:cNvPr id="61" name="直接箭头连接符 60"/>
          <p:cNvCxnSpPr>
            <a:stCxn id="5" idx="3"/>
            <a:endCxn id="6" idx="1"/>
          </p:cNvCxnSpPr>
          <p:nvPr/>
        </p:nvCxnSpPr>
        <p:spPr>
          <a:xfrm flipV="1">
            <a:off x="3247307" y="1354649"/>
            <a:ext cx="290894" cy="6328"/>
          </a:xfrm>
          <a:prstGeom prst="straightConnector1">
            <a:avLst/>
          </a:prstGeom>
          <a:ln>
            <a:tailEnd type="arrow"/>
          </a:ln>
        </p:spPr>
        <p:style>
          <a:lnRef idx="2">
            <a:schemeClr val="accent6">
              <a:shade val="50000"/>
            </a:schemeClr>
          </a:lnRef>
          <a:fillRef idx="1">
            <a:schemeClr val="accent6"/>
          </a:fillRef>
          <a:effectRef idx="0">
            <a:schemeClr val="accent6"/>
          </a:effectRef>
          <a:fontRef idx="minor">
            <a:schemeClr val="lt1"/>
          </a:fontRef>
        </p:style>
      </p:cxnSp>
      <p:cxnSp>
        <p:nvCxnSpPr>
          <p:cNvPr id="62" name="直接箭头连接符 61"/>
          <p:cNvCxnSpPr/>
          <p:nvPr/>
        </p:nvCxnSpPr>
        <p:spPr>
          <a:xfrm rot="5400000">
            <a:off x="7666561" y="3539454"/>
            <a:ext cx="494887" cy="5992"/>
          </a:xfrm>
          <a:prstGeom prst="straightConnector1">
            <a:avLst/>
          </a:prstGeom>
          <a:ln>
            <a:tailEnd type="arrow"/>
          </a:ln>
        </p:spPr>
        <p:style>
          <a:lnRef idx="2">
            <a:schemeClr val="accent6">
              <a:shade val="50000"/>
            </a:schemeClr>
          </a:lnRef>
          <a:fillRef idx="1">
            <a:schemeClr val="accent6"/>
          </a:fillRef>
          <a:effectRef idx="0">
            <a:schemeClr val="accent6"/>
          </a:effectRef>
          <a:fontRef idx="minor">
            <a:schemeClr val="lt1"/>
          </a:fontRef>
        </p:style>
      </p:cxnSp>
      <p:cxnSp>
        <p:nvCxnSpPr>
          <p:cNvPr id="63" name="直接箭头连接符 62"/>
          <p:cNvCxnSpPr/>
          <p:nvPr/>
        </p:nvCxnSpPr>
        <p:spPr>
          <a:xfrm rot="10800000">
            <a:off x="4889713" y="4251626"/>
            <a:ext cx="472770" cy="1588"/>
          </a:xfrm>
          <a:prstGeom prst="straightConnector1">
            <a:avLst/>
          </a:prstGeom>
          <a:ln>
            <a:tailEnd type="arrow"/>
          </a:ln>
        </p:spPr>
        <p:style>
          <a:lnRef idx="2">
            <a:schemeClr val="accent6">
              <a:shade val="50000"/>
            </a:schemeClr>
          </a:lnRef>
          <a:fillRef idx="1">
            <a:schemeClr val="accent6"/>
          </a:fillRef>
          <a:effectRef idx="0">
            <a:schemeClr val="accent6"/>
          </a:effectRef>
          <a:fontRef idx="minor">
            <a:schemeClr val="lt1"/>
          </a:fontRef>
        </p:style>
      </p:cxnSp>
      <p:cxnSp>
        <p:nvCxnSpPr>
          <p:cNvPr id="64" name="肘形连接符 63"/>
          <p:cNvCxnSpPr/>
          <p:nvPr/>
        </p:nvCxnSpPr>
        <p:spPr>
          <a:xfrm rot="16200000" flipH="1">
            <a:off x="7930786" y="1397256"/>
            <a:ext cx="706003" cy="922457"/>
          </a:xfrm>
          <a:prstGeom prst="bentConnector3">
            <a:avLst>
              <a:gd name="adj1" fmla="val 50000"/>
            </a:avLst>
          </a:prstGeom>
          <a:ln>
            <a:tailEnd type="arrow"/>
          </a:ln>
        </p:spPr>
        <p:style>
          <a:lnRef idx="2">
            <a:schemeClr val="accent6">
              <a:shade val="50000"/>
            </a:schemeClr>
          </a:lnRef>
          <a:fillRef idx="1">
            <a:schemeClr val="accent6"/>
          </a:fillRef>
          <a:effectRef idx="0">
            <a:schemeClr val="accent6"/>
          </a:effectRef>
          <a:fontRef idx="minor">
            <a:schemeClr val="lt1"/>
          </a:fontRef>
        </p:style>
      </p:cxn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5848" y="908720"/>
            <a:ext cx="4453981" cy="709806"/>
          </a:xfrm>
        </p:spPr>
        <p:txBody>
          <a:bodyPr>
            <a:normAutofit/>
          </a:bodyPr>
          <a:lstStyle/>
          <a:p>
            <a:pPr marL="457200" indent="-457200">
              <a:buFont typeface="Wingdings" panose="05000000000000000000" pitchFamily="2" charset="2"/>
              <a:buChar char="u"/>
            </a:pPr>
            <a:r>
              <a:rPr lang="zh-CN" altLang="en-US" sz="2800" b="1" dirty="0">
                <a:solidFill>
                  <a:srgbClr val="00B050"/>
                </a:solidFill>
                <a:latin typeface="+mn-lt"/>
                <a:ea typeface="宋体" panose="02010600030101010101" pitchFamily="2" charset="-122"/>
                <a:cs typeface="Times New Roman" panose="02020603050405020304" pitchFamily="18" charset="0"/>
              </a:rPr>
              <a:t>什么是</a:t>
            </a:r>
            <a:r>
              <a:rPr lang="en-US" altLang="zh-CN" sz="2800" b="1" dirty="0">
                <a:solidFill>
                  <a:srgbClr val="00B050"/>
                </a:solidFill>
                <a:latin typeface="+mn-lt"/>
                <a:ea typeface="宋体" panose="02010600030101010101" pitchFamily="2" charset="-122"/>
                <a:cs typeface="Times New Roman" panose="02020603050405020304" pitchFamily="18" charset="0"/>
              </a:rPr>
              <a:t>JDK</a:t>
            </a:r>
            <a:r>
              <a:rPr lang="zh-CN" altLang="en-US" sz="2800" b="1" dirty="0">
                <a:solidFill>
                  <a:srgbClr val="00B050"/>
                </a:solidFill>
                <a:latin typeface="+mn-lt"/>
                <a:ea typeface="宋体" panose="02010600030101010101" pitchFamily="2" charset="-122"/>
                <a:cs typeface="Times New Roman" panose="02020603050405020304" pitchFamily="18" charset="0"/>
              </a:rPr>
              <a:t>，</a:t>
            </a:r>
            <a:r>
              <a:rPr lang="en-US" altLang="zh-CN" sz="2800" b="1" dirty="0">
                <a:solidFill>
                  <a:srgbClr val="00B050"/>
                </a:solidFill>
                <a:latin typeface="+mn-lt"/>
                <a:ea typeface="宋体" panose="02010600030101010101" pitchFamily="2" charset="-122"/>
                <a:cs typeface="Times New Roman" panose="02020603050405020304" pitchFamily="18" charset="0"/>
              </a:rPr>
              <a:t>JRE</a:t>
            </a:r>
            <a:endParaRPr lang="zh-CN" altLang="en-US" sz="2800" b="1" dirty="0">
              <a:solidFill>
                <a:srgbClr val="00B050"/>
              </a:solidFill>
              <a:latin typeface="+mn-lt"/>
              <a:ea typeface="宋体" panose="02010600030101010101" pitchFamily="2" charset="-122"/>
              <a:cs typeface="Times New Roman" panose="02020603050405020304" pitchFamily="18" charset="0"/>
            </a:endParaRPr>
          </a:p>
        </p:txBody>
      </p:sp>
      <p:graphicFrame>
        <p:nvGraphicFramePr>
          <p:cNvPr id="5" name="Group 5"/>
          <p:cNvGraphicFramePr>
            <a:graphicFrameLocks noGrp="1"/>
          </p:cNvGraphicFramePr>
          <p:nvPr/>
        </p:nvGraphicFramePr>
        <p:xfrm>
          <a:off x="622301" y="1847850"/>
          <a:ext cx="11234340" cy="3885406"/>
        </p:xfrm>
        <a:graphic>
          <a:graphicData uri="http://schemas.openxmlformats.org/drawingml/2006/table">
            <a:tbl>
              <a:tblPr/>
              <a:tblGrid>
                <a:gridCol w="11234340">
                  <a:extLst>
                    <a:ext uri="{9D8B030D-6E8A-4147-A177-3AD203B41FA5}">
                      <a16:colId xmlns="" xmlns:a16="http://schemas.microsoft.com/office/drawing/2014/main" val="20000"/>
                    </a:ext>
                  </a:extLst>
                </a:gridCol>
              </a:tblGrid>
              <a:tr h="486969">
                <a:tc>
                  <a:txBody>
                    <a:body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r>
                        <a:rPr kumimoji="0" lang="zh-CN" altLang="en-US" sz="2400" b="1" i="0" u="none" strike="noStrike" cap="none" normalizeH="0" baseline="0" dirty="0">
                          <a:ln>
                            <a:noFill/>
                          </a:ln>
                          <a:solidFill>
                            <a:srgbClr val="00B050"/>
                          </a:solidFill>
                          <a:effectLst/>
                          <a:latin typeface="Calibri" panose="020F0502020204030204" charset="0"/>
                          <a:ea typeface="宋体" panose="02010600030101010101" pitchFamily="2" charset="-122"/>
                          <a:cs typeface="Arial Unicode MS" pitchFamily="34" charset="-122"/>
                          <a:sym typeface="Calibri" panose="020F0502020204030204" charset="0"/>
                        </a:rPr>
                        <a:t>JDK(Java Development Kit    Java开发工具包)</a:t>
                      </a:r>
                      <a:endParaRPr kumimoji="0" lang="zh-CN" altLang="en-US" sz="2400" b="1" i="0" u="none" strike="noStrike" cap="none" normalizeH="0" baseline="0" dirty="0">
                        <a:ln>
                          <a:noFill/>
                        </a:ln>
                        <a:solidFill>
                          <a:srgbClr val="00B050"/>
                        </a:solidFill>
                        <a:effectLst/>
                        <a:latin typeface="Calibri" panose="020F0502020204030204" charset="0"/>
                        <a:ea typeface="Arial Unicode MS" pitchFamily="34" charset="-122"/>
                        <a:cs typeface="Arial Unicode MS" pitchFamily="34" charset="-122"/>
                        <a:sym typeface="Calibri" panose="020F0502020204030204" charset="0"/>
                      </a:endParaRPr>
                    </a:p>
                  </a:txBody>
                  <a:tcPr marL="121920" marR="121920" marT="45722" marB="45722"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E9EDF4"/>
                    </a:solidFill>
                  </a:tcPr>
                </a:tc>
                <a:extLst>
                  <a:ext uri="{0D108BD9-81ED-4DB2-BD59-A6C34878D82A}">
                    <a16:rowId xmlns="" xmlns:a16="http://schemas.microsoft.com/office/drawing/2014/main" val="10000"/>
                  </a:ext>
                </a:extLst>
              </a:tr>
              <a:tr h="1344035">
                <a:tc>
                  <a:txBody>
                    <a:body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pPr>
                      <a:r>
                        <a:rPr kumimoji="0" lang="zh-CN" altLang="en-US" sz="2400" b="0" i="0" u="none" strike="noStrike" cap="none" normalizeH="0" baseline="0" dirty="0">
                          <a:ln>
                            <a:noFill/>
                          </a:ln>
                          <a:solidFill>
                            <a:srgbClr val="00B050"/>
                          </a:solidFill>
                          <a:effectLst/>
                          <a:latin typeface="Calibri" panose="020F0502020204030204" charset="0"/>
                          <a:ea typeface="宋体" panose="02010600030101010101" pitchFamily="2" charset="-122"/>
                          <a:cs typeface="Arial Unicode MS" pitchFamily="34" charset="-122"/>
                          <a:sym typeface="Calibri" panose="020F0502020204030204" charset="0"/>
                        </a:rPr>
                        <a:t>JDK是提供给Java开发人员使用的，其中包含了java的开发工具，也包括了JRE。所以安装了JDK，就不用在单独安装JRE了。</a:t>
                      </a:r>
                    </a:p>
                    <a:p>
                      <a:pPr marL="342900" marR="0" lvl="0" indent="-342900" algn="l" defTabSz="914400" rtl="0" eaLnBrk="0" fontAlgn="base" latinLnBrk="0" hangingPunct="0">
                        <a:lnSpc>
                          <a:spcPct val="100000"/>
                        </a:lnSpc>
                        <a:spcBef>
                          <a:spcPct val="20000"/>
                        </a:spcBef>
                        <a:spcAft>
                          <a:spcPct val="0"/>
                        </a:spcAft>
                        <a:buClrTx/>
                        <a:buSzTx/>
                        <a:buFont typeface="Wingdings" panose="05000000000000000000" pitchFamily="2" charset="2"/>
                        <a:buChar char="Ø"/>
                      </a:pPr>
                      <a:r>
                        <a:rPr kumimoji="0" lang="zh-CN" altLang="en-US" sz="2400" b="0" i="0" u="none" strike="noStrike" cap="none" normalizeH="0" baseline="0" dirty="0">
                          <a:ln>
                            <a:noFill/>
                          </a:ln>
                          <a:solidFill>
                            <a:srgbClr val="00B050"/>
                          </a:solidFill>
                          <a:effectLst/>
                          <a:latin typeface="Calibri" panose="020F0502020204030204" charset="0"/>
                          <a:ea typeface="宋体" panose="02010600030101010101" pitchFamily="2" charset="-122"/>
                          <a:cs typeface="Arial Unicode MS" pitchFamily="34" charset="-122"/>
                          <a:sym typeface="Calibri" panose="020F0502020204030204" charset="0"/>
                        </a:rPr>
                        <a:t>其中的开发工具：编译工具(javac.exe)  打包工具(jar.exe)等</a:t>
                      </a:r>
                      <a:endParaRPr kumimoji="0" lang="zh-CN" altLang="en-US" sz="2400" b="0" i="0" u="none" strike="noStrike" cap="none" normalizeH="0" baseline="0" dirty="0">
                        <a:ln>
                          <a:noFill/>
                        </a:ln>
                        <a:solidFill>
                          <a:srgbClr val="00B050"/>
                        </a:solidFill>
                        <a:effectLst/>
                        <a:latin typeface="Calibri" panose="020F0502020204030204" charset="0"/>
                        <a:ea typeface="Arial Unicode MS" pitchFamily="34" charset="-122"/>
                        <a:cs typeface="Arial Unicode MS" pitchFamily="34" charset="-122"/>
                        <a:sym typeface="Calibri" panose="020F0502020204030204" charset="0"/>
                      </a:endParaRPr>
                    </a:p>
                  </a:txBody>
                  <a:tcPr marL="121920" marR="121920" marT="45722" marB="45722"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D0D8E8"/>
                    </a:solidFill>
                  </a:tcPr>
                </a:tc>
                <a:extLst>
                  <a:ext uri="{0D108BD9-81ED-4DB2-BD59-A6C34878D82A}">
                    <a16:rowId xmlns="" xmlns:a16="http://schemas.microsoft.com/office/drawing/2014/main" val="10001"/>
                  </a:ext>
                </a:extLst>
              </a:tr>
              <a:tr h="486969">
                <a:tc>
                  <a:txBody>
                    <a:body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pPr>
                      <a:r>
                        <a:rPr kumimoji="0" lang="zh-CN" altLang="en-US" sz="2400" b="1" i="0" u="none" strike="noStrike" cap="none" normalizeH="0" baseline="0" dirty="0">
                          <a:ln>
                            <a:noFill/>
                          </a:ln>
                          <a:solidFill>
                            <a:srgbClr val="00B050"/>
                          </a:solidFill>
                          <a:effectLst/>
                          <a:latin typeface="Calibri" panose="020F0502020204030204" charset="0"/>
                          <a:ea typeface="宋体" panose="02010600030101010101" pitchFamily="2" charset="-122"/>
                          <a:cs typeface="Arial Unicode MS" pitchFamily="34" charset="-122"/>
                          <a:sym typeface="Calibri" panose="020F0502020204030204" charset="0"/>
                        </a:rPr>
                        <a:t>JRE(Java Runtime Environment    Java运行环境) </a:t>
                      </a:r>
                      <a:endParaRPr kumimoji="0" lang="zh-CN" altLang="en-US" sz="2400" b="1" i="0" u="none" strike="noStrike" cap="none" normalizeH="0" baseline="0" dirty="0">
                        <a:ln>
                          <a:noFill/>
                        </a:ln>
                        <a:solidFill>
                          <a:srgbClr val="00B050"/>
                        </a:solidFill>
                        <a:effectLst/>
                        <a:latin typeface="Calibri" panose="020F0502020204030204" charset="0"/>
                        <a:ea typeface="Arial Unicode MS" pitchFamily="34" charset="-122"/>
                        <a:cs typeface="Arial Unicode MS" pitchFamily="34" charset="-122"/>
                        <a:sym typeface="Calibri" panose="020F0502020204030204" charset="0"/>
                      </a:endParaRPr>
                    </a:p>
                  </a:txBody>
                  <a:tcPr marL="121920" marR="121920" marT="45722" marB="45722"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E9EDF4"/>
                    </a:solidFill>
                  </a:tcPr>
                </a:tc>
                <a:extLst>
                  <a:ext uri="{0D108BD9-81ED-4DB2-BD59-A6C34878D82A}">
                    <a16:rowId xmlns="" xmlns:a16="http://schemas.microsoft.com/office/drawing/2014/main" val="10002"/>
                  </a:ext>
                </a:extLst>
              </a:tr>
              <a:tr h="1567433">
                <a:tc>
                  <a:txBody>
                    <a:body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r>
                        <a:rPr kumimoji="0" lang="zh-CN" altLang="en-US" sz="2400" b="0" i="0" u="none" strike="noStrike" cap="none" normalizeH="0" baseline="0" dirty="0">
                          <a:ln>
                            <a:noFill/>
                          </a:ln>
                          <a:solidFill>
                            <a:srgbClr val="00B050"/>
                          </a:solidFill>
                          <a:effectLst/>
                          <a:latin typeface="Calibri" panose="020F0502020204030204" charset="0"/>
                          <a:ea typeface="宋体" panose="02010600030101010101" pitchFamily="2" charset="-122"/>
                          <a:cs typeface="Arial Unicode MS" pitchFamily="34" charset="-122"/>
                          <a:sym typeface="Calibri" panose="020F0502020204030204" charset="0"/>
                        </a:rPr>
                        <a:t>包括Java虚拟机(JVM Java Virtual Machine)和Java程序所需的核心类库等，如果想要</a:t>
                      </a:r>
                      <a:r>
                        <a:rPr kumimoji="0" lang="zh-CN" altLang="en-US" sz="2400" b="1" i="0" u="none" strike="noStrike" cap="none" normalizeH="0" baseline="0" dirty="0">
                          <a:ln>
                            <a:noFill/>
                          </a:ln>
                          <a:solidFill>
                            <a:srgbClr val="00B050"/>
                          </a:solidFill>
                          <a:effectLst/>
                          <a:latin typeface="Calibri" panose="020F0502020204030204" charset="0"/>
                          <a:ea typeface="宋体" panose="02010600030101010101" pitchFamily="2" charset="-122"/>
                          <a:cs typeface="Arial Unicode MS" pitchFamily="34" charset="-122"/>
                          <a:sym typeface="Calibri" panose="020F0502020204030204" charset="0"/>
                        </a:rPr>
                        <a:t>运行</a:t>
                      </a:r>
                      <a:r>
                        <a:rPr kumimoji="0" lang="zh-CN" altLang="en-US" sz="2400" b="0" i="0" u="none" strike="noStrike" cap="none" normalizeH="0" baseline="0" dirty="0">
                          <a:ln>
                            <a:noFill/>
                          </a:ln>
                          <a:solidFill>
                            <a:srgbClr val="00B050"/>
                          </a:solidFill>
                          <a:effectLst/>
                          <a:latin typeface="Calibri" panose="020F0502020204030204" charset="0"/>
                          <a:ea typeface="宋体" panose="02010600030101010101" pitchFamily="2" charset="-122"/>
                          <a:cs typeface="Arial Unicode MS" pitchFamily="34" charset="-122"/>
                          <a:sym typeface="Calibri" panose="020F0502020204030204" charset="0"/>
                        </a:rPr>
                        <a:t>一个开发好的Java程序，计算机中只需要安装JRE即可。</a:t>
                      </a:r>
                      <a:endParaRPr kumimoji="0" lang="zh-CN" altLang="en-US" sz="2400" b="0" i="0" u="none" strike="noStrike" cap="none" normalizeH="0" baseline="0" dirty="0">
                        <a:ln>
                          <a:noFill/>
                        </a:ln>
                        <a:solidFill>
                          <a:srgbClr val="00B050"/>
                        </a:solidFill>
                        <a:effectLst/>
                        <a:latin typeface="Calibri" panose="020F0502020204030204" charset="0"/>
                        <a:ea typeface="Arial Unicode MS" pitchFamily="34" charset="-122"/>
                        <a:cs typeface="Arial Unicode MS" pitchFamily="34" charset="-122"/>
                        <a:sym typeface="Calibri" panose="020F0502020204030204" charset="0"/>
                      </a:endParaRPr>
                    </a:p>
                  </a:txBody>
                  <a:tcPr marL="121920" marR="121920" marT="45722" marB="45722"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D0D8E8"/>
                    </a:solidFill>
                  </a:tcPr>
                </a:tc>
                <a:extLst>
                  <a:ext uri="{0D108BD9-81ED-4DB2-BD59-A6C34878D82A}">
                    <a16:rowId xmlns="" xmlns:a16="http://schemas.microsoft.com/office/drawing/2014/main" val="10003"/>
                  </a:ext>
                </a:extLst>
              </a:tr>
            </a:tbl>
          </a:graphicData>
        </a:graphic>
      </p:graphicFrame>
      <p:sp>
        <p:nvSpPr>
          <p:cNvPr id="6" name="Text Box 23"/>
          <p:cNvSpPr txBox="1">
            <a:spLocks noChangeArrowheads="1"/>
          </p:cNvSpPr>
          <p:nvPr/>
        </p:nvSpPr>
        <p:spPr bwMode="auto">
          <a:xfrm>
            <a:off x="524933" y="5920051"/>
            <a:ext cx="10467611" cy="401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Arial Unicode MS" pitchFamily="34" charset="-122"/>
                <a:cs typeface="Arial Unicode MS" pitchFamily="34" charset="-122"/>
              </a:defRPr>
            </a:lvl1pPr>
            <a:lvl2pPr marL="742950" indent="-285750" eaLnBrk="0" hangingPunct="0">
              <a:defRPr>
                <a:solidFill>
                  <a:schemeClr val="tx1"/>
                </a:solidFill>
                <a:latin typeface="Arial" panose="020B0604020202020204" pitchFamily="34" charset="0"/>
                <a:ea typeface="Arial Unicode MS" pitchFamily="34" charset="-122"/>
                <a:cs typeface="Arial Unicode MS" pitchFamily="34" charset="-122"/>
              </a:defRPr>
            </a:lvl2pPr>
            <a:lvl3pPr marL="1143000" indent="-228600" eaLnBrk="0" hangingPunct="0">
              <a:defRPr>
                <a:solidFill>
                  <a:schemeClr val="tx1"/>
                </a:solidFill>
                <a:latin typeface="Arial" panose="020B0604020202020204" pitchFamily="34" charset="0"/>
                <a:ea typeface="Arial Unicode MS" pitchFamily="34" charset="-122"/>
                <a:cs typeface="Arial Unicode MS" pitchFamily="34" charset="-122"/>
              </a:defRPr>
            </a:lvl3pPr>
            <a:lvl4pPr marL="1600200" indent="-228600" eaLnBrk="0" hangingPunct="0">
              <a:defRPr>
                <a:solidFill>
                  <a:schemeClr val="tx1"/>
                </a:solidFill>
                <a:latin typeface="Arial" panose="020B0604020202020204" pitchFamily="34" charset="0"/>
                <a:ea typeface="Arial Unicode MS" pitchFamily="34" charset="-122"/>
                <a:cs typeface="Arial Unicode MS" pitchFamily="34" charset="-122"/>
              </a:defRPr>
            </a:lvl4pPr>
            <a:lvl5pPr marL="2057400" indent="-228600" eaLnBrk="0" hangingPunct="0">
              <a:defRPr>
                <a:solidFill>
                  <a:schemeClr val="tx1"/>
                </a:solidFill>
                <a:latin typeface="Arial" panose="020B0604020202020204" pitchFamily="34" charset="0"/>
                <a:ea typeface="Arial Unicode MS" pitchFamily="34" charset="-122"/>
                <a:cs typeface="Arial Unicode MS"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2"/>
                <a:cs typeface="Arial Unicode MS"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2"/>
                <a:cs typeface="Arial Unicode MS"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2"/>
                <a:cs typeface="Arial Unicode MS"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2"/>
                <a:cs typeface="Arial Unicode MS" pitchFamily="34" charset="-122"/>
              </a:defRPr>
            </a:lvl9pPr>
          </a:lstStyle>
          <a:p>
            <a:pPr eaLnBrk="1" hangingPunct="1"/>
            <a:r>
              <a:rPr lang="zh-CN" altLang="en-US" sz="2000" b="1" dirty="0">
                <a:solidFill>
                  <a:srgbClr val="00B050"/>
                </a:solidFill>
                <a:latin typeface="+mn-lt"/>
                <a:ea typeface="宋体" panose="02010600030101010101" pitchFamily="2" charset="-122"/>
                <a:cs typeface="Times New Roman" panose="02020603050405020304" pitchFamily="18" charset="0"/>
              </a:rPr>
              <a:t>简单而言，使用JDK的开发工具完成的java程序，交给JRE去运行。</a:t>
            </a:r>
          </a:p>
        </p:txBody>
      </p:sp>
    </p:spTree>
    <p:extLst>
      <p:ext uri="{BB962C8B-B14F-4D97-AF65-F5344CB8AC3E}">
        <p14:creationId xmlns="" xmlns:p14="http://schemas.microsoft.com/office/powerpoint/2010/main" val="4532303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60512" y="699552"/>
            <a:ext cx="6816757" cy="781814"/>
          </a:xfrm>
        </p:spPr>
        <p:txBody>
          <a:bodyPr>
            <a:noAutofit/>
          </a:bodyPr>
          <a:lstStyle/>
          <a:p>
            <a:r>
              <a:rPr lang="en-US" altLang="zh-CN" b="1" dirty="0">
                <a:solidFill>
                  <a:srgbClr val="00B050"/>
                </a:solidFill>
                <a:latin typeface="+mn-lt"/>
                <a:ea typeface="宋体" panose="02010600030101010101" pitchFamily="2" charset="-122"/>
                <a:cs typeface="Times New Roman" panose="02020603050405020304" pitchFamily="18" charset="0"/>
              </a:rPr>
              <a:t>JVM</a:t>
            </a:r>
            <a:r>
              <a:rPr lang="zh-CN" altLang="en-US" b="1" dirty="0">
                <a:solidFill>
                  <a:srgbClr val="00B050"/>
                </a:solidFill>
                <a:latin typeface="+mn-lt"/>
                <a:ea typeface="宋体" panose="02010600030101010101" pitchFamily="2" charset="-122"/>
                <a:cs typeface="Times New Roman" panose="02020603050405020304" pitchFamily="18" charset="0"/>
              </a:rPr>
              <a:t>、</a:t>
            </a:r>
            <a:r>
              <a:rPr lang="en-US" altLang="zh-CN" b="1" dirty="0">
                <a:solidFill>
                  <a:srgbClr val="00B050"/>
                </a:solidFill>
                <a:latin typeface="+mn-lt"/>
                <a:ea typeface="宋体" panose="02010600030101010101" pitchFamily="2" charset="-122"/>
                <a:cs typeface="Times New Roman" panose="02020603050405020304" pitchFamily="18" charset="0"/>
              </a:rPr>
              <a:t>JRE</a:t>
            </a:r>
            <a:r>
              <a:rPr lang="zh-CN" altLang="en-US" b="1" dirty="0">
                <a:solidFill>
                  <a:srgbClr val="00B050"/>
                </a:solidFill>
                <a:latin typeface="+mn-lt"/>
                <a:ea typeface="宋体" panose="02010600030101010101" pitchFamily="2" charset="-122"/>
                <a:cs typeface="Times New Roman" panose="02020603050405020304" pitchFamily="18" charset="0"/>
              </a:rPr>
              <a:t>、</a:t>
            </a:r>
            <a:r>
              <a:rPr lang="en-US" altLang="zh-CN" b="1" dirty="0">
                <a:solidFill>
                  <a:srgbClr val="00B050"/>
                </a:solidFill>
                <a:latin typeface="+mn-lt"/>
                <a:ea typeface="宋体" panose="02010600030101010101" pitchFamily="2" charset="-122"/>
                <a:cs typeface="Times New Roman" panose="02020603050405020304" pitchFamily="18" charset="0"/>
              </a:rPr>
              <a:t>JDK </a:t>
            </a:r>
            <a:r>
              <a:rPr lang="zh-CN" altLang="en-US" b="1" dirty="0">
                <a:solidFill>
                  <a:srgbClr val="00B050"/>
                </a:solidFill>
                <a:latin typeface="+mn-lt"/>
                <a:ea typeface="宋体" panose="02010600030101010101" pitchFamily="2" charset="-122"/>
                <a:cs typeface="Times New Roman" panose="02020603050405020304" pitchFamily="18" charset="0"/>
              </a:rPr>
              <a:t>关系</a:t>
            </a:r>
          </a:p>
        </p:txBody>
      </p:sp>
      <p:pic>
        <p:nvPicPr>
          <p:cNvPr id="4" name="图片 1"/>
          <p:cNvPicPr>
            <a:picLocks noChangeAspect="1"/>
          </p:cNvPicPr>
          <p:nvPr/>
        </p:nvPicPr>
        <p:blipFill>
          <a:blip r:embed="rId2" cstate="print"/>
          <a:srcRect/>
          <a:stretch>
            <a:fillRect/>
          </a:stretch>
        </p:blipFill>
        <p:spPr bwMode="auto">
          <a:xfrm>
            <a:off x="760558" y="1773400"/>
            <a:ext cx="10743737" cy="3814763"/>
          </a:xfrm>
          <a:prstGeom prst="rect">
            <a:avLst/>
          </a:prstGeom>
          <a:noFill/>
          <a:ln w="9525">
            <a:noFill/>
            <a:miter lim="800000"/>
            <a:headEnd/>
            <a:tailEnd/>
          </a:ln>
        </p:spPr>
      </p:pic>
      <p:sp>
        <p:nvSpPr>
          <p:cNvPr id="7" name="矩形 6"/>
          <p:cNvSpPr/>
          <p:nvPr/>
        </p:nvSpPr>
        <p:spPr>
          <a:xfrm>
            <a:off x="1232132" y="4975388"/>
            <a:ext cx="812800" cy="254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8" name="TextBox 7"/>
          <p:cNvSpPr txBox="1">
            <a:spLocks noRot="1" noChangeAspect="1" noMove="1" noResize="1" noEditPoints="1" noAdjustHandles="1" noChangeArrowheads="1" noChangeShapeType="1" noTextEdit="1"/>
          </p:cNvSpPr>
          <p:nvPr/>
        </p:nvSpPr>
        <p:spPr>
          <a:xfrm>
            <a:off x="4463249" y="5802959"/>
            <a:ext cx="3553628" cy="461665"/>
          </a:xfrm>
          <a:prstGeom prst="rect">
            <a:avLst/>
          </a:prstGeom>
          <a:blipFill rotWithShape="1">
            <a:blip r:embed="rId3" cstate="print"/>
            <a:stretch>
              <a:fillRect l="-3432" t="-10526" b="-28947"/>
            </a:stretch>
          </a:blipFill>
        </p:spPr>
        <p:txBody>
          <a:bodyPr/>
          <a:lstStyle/>
          <a:p>
            <a:pPr>
              <a:defRPr/>
            </a:pPr>
            <a:r>
              <a:rPr lang="zh-CN" altLang="en-US">
                <a:noFill/>
              </a:rPr>
              <a:t> </a:t>
            </a:r>
          </a:p>
        </p:txBody>
      </p:sp>
    </p:spTree>
    <p:extLst>
      <p:ext uri="{BB962C8B-B14F-4D97-AF65-F5344CB8AC3E}">
        <p14:creationId xmlns="" xmlns:p14="http://schemas.microsoft.com/office/powerpoint/2010/main" val="24288154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折角形 22"/>
          <p:cNvSpPr/>
          <p:nvPr/>
        </p:nvSpPr>
        <p:spPr>
          <a:xfrm>
            <a:off x="9019083" y="4362806"/>
            <a:ext cx="2095515" cy="785818"/>
          </a:xfrm>
          <a:prstGeom prst="foldedCorner">
            <a:avLst/>
          </a:prstGeom>
          <a:gradFill>
            <a:gsLst>
              <a:gs pos="0">
                <a:srgbClr val="DDEBCF"/>
              </a:gs>
              <a:gs pos="50000">
                <a:srgbClr val="9CB86E"/>
              </a:gs>
              <a:gs pos="100000">
                <a:srgbClr val="156B13"/>
              </a:gs>
            </a:gsLst>
            <a:lin ang="16200000" scaled="0"/>
          </a:gradFill>
        </p:spPr>
        <p:style>
          <a:lnRef idx="1">
            <a:schemeClr val="accent4"/>
          </a:lnRef>
          <a:fillRef idx="2">
            <a:schemeClr val="accent4"/>
          </a:fillRef>
          <a:effectRef idx="1">
            <a:schemeClr val="accent4"/>
          </a:effectRef>
          <a:fontRef idx="minor">
            <a:schemeClr val="dk1"/>
          </a:fontRef>
        </p:style>
        <p:txBody>
          <a:bodyPr rtlCol="0" anchor="ctr"/>
          <a:lstStyle/>
          <a:p>
            <a:pPr algn="ctr"/>
            <a:endParaRPr lang="zh-CN" altLang="en-US"/>
          </a:p>
        </p:txBody>
      </p:sp>
      <p:sp>
        <p:nvSpPr>
          <p:cNvPr id="21" name="流程图: 多文档 20"/>
          <p:cNvSpPr/>
          <p:nvPr/>
        </p:nvSpPr>
        <p:spPr>
          <a:xfrm>
            <a:off x="4758693" y="4347208"/>
            <a:ext cx="2381267" cy="857256"/>
          </a:xfrm>
          <a:prstGeom prst="flowChartMultidocument">
            <a:avLst/>
          </a:prstGeom>
          <a:gradFill>
            <a:gsLst>
              <a:gs pos="0">
                <a:srgbClr val="DDEBCF"/>
              </a:gs>
              <a:gs pos="50000">
                <a:srgbClr val="9CB86E"/>
              </a:gs>
              <a:gs pos="100000">
                <a:srgbClr val="156B13"/>
              </a:gs>
            </a:gsLst>
            <a:lin ang="16200000" scaled="0"/>
          </a:gradFill>
        </p:spPr>
        <p:style>
          <a:lnRef idx="1">
            <a:schemeClr val="accent4"/>
          </a:lnRef>
          <a:fillRef idx="2">
            <a:schemeClr val="accent4"/>
          </a:fillRef>
          <a:effectRef idx="1">
            <a:schemeClr val="accent4"/>
          </a:effectRef>
          <a:fontRef idx="minor">
            <a:schemeClr val="dk1"/>
          </a:fontRef>
        </p:style>
        <p:txBody>
          <a:bodyPr rtlCol="0" anchor="ctr"/>
          <a:lstStyle/>
          <a:p>
            <a:pPr algn="ctr"/>
            <a:endParaRPr lang="zh-CN" altLang="en-US"/>
          </a:p>
        </p:txBody>
      </p:sp>
      <p:sp>
        <p:nvSpPr>
          <p:cNvPr id="19" name="折角形 18"/>
          <p:cNvSpPr/>
          <p:nvPr/>
        </p:nvSpPr>
        <p:spPr>
          <a:xfrm>
            <a:off x="1112873" y="4356444"/>
            <a:ext cx="2095515" cy="785818"/>
          </a:xfrm>
          <a:prstGeom prst="foldedCorner">
            <a:avLst/>
          </a:prstGeom>
          <a:gradFill>
            <a:gsLst>
              <a:gs pos="0">
                <a:srgbClr val="DDEBCF"/>
              </a:gs>
              <a:gs pos="50000">
                <a:srgbClr val="9CB86E"/>
              </a:gs>
              <a:gs pos="100000">
                <a:srgbClr val="156B13"/>
              </a:gs>
            </a:gsLst>
            <a:lin ang="16200000" scaled="0"/>
          </a:gradFill>
        </p:spPr>
        <p:style>
          <a:lnRef idx="1">
            <a:schemeClr val="accent4"/>
          </a:lnRef>
          <a:fillRef idx="2">
            <a:schemeClr val="accent4"/>
          </a:fillRef>
          <a:effectRef idx="1">
            <a:schemeClr val="accent4"/>
          </a:effectRef>
          <a:fontRef idx="minor">
            <a:schemeClr val="dk1"/>
          </a:fontRef>
        </p:style>
        <p:txBody>
          <a:bodyPr rtlCol="0" anchor="ctr"/>
          <a:lstStyle/>
          <a:p>
            <a:pPr algn="ctr"/>
            <a:endParaRPr lang="zh-CN" altLang="en-US"/>
          </a:p>
        </p:txBody>
      </p:sp>
      <p:sp>
        <p:nvSpPr>
          <p:cNvPr id="3" name="内容占位符 2"/>
          <p:cNvSpPr>
            <a:spLocks noGrp="1"/>
          </p:cNvSpPr>
          <p:nvPr>
            <p:ph idx="1"/>
          </p:nvPr>
        </p:nvSpPr>
        <p:spPr>
          <a:xfrm>
            <a:off x="554532" y="1628800"/>
            <a:ext cx="10972800" cy="2257428"/>
          </a:xfrm>
        </p:spPr>
        <p:txBody>
          <a:bodyPr>
            <a:normAutofit/>
          </a:bodyPr>
          <a:lstStyle/>
          <a:p>
            <a:pPr>
              <a:buFont typeface="Wingdings" panose="05000000000000000000" pitchFamily="2" charset="2"/>
              <a:buChar char="l"/>
            </a:pPr>
            <a:r>
              <a:rPr lang="zh-CN" altLang="en-US" dirty="0">
                <a:solidFill>
                  <a:srgbClr val="00B050"/>
                </a:solidFill>
                <a:ea typeface="宋体" panose="02010600030101010101" pitchFamily="2" charset="-122"/>
                <a:cs typeface="Times New Roman" panose="02020603050405020304" pitchFamily="18" charset="0"/>
              </a:rPr>
              <a:t>步骤：</a:t>
            </a:r>
            <a:endParaRPr lang="en-US" altLang="zh-CN" dirty="0">
              <a:solidFill>
                <a:srgbClr val="00B050"/>
              </a:solidFill>
              <a:ea typeface="宋体" panose="02010600030101010101" pitchFamily="2" charset="-122"/>
              <a:cs typeface="Times New Roman" panose="02020603050405020304" pitchFamily="18" charset="0"/>
            </a:endParaRPr>
          </a:p>
          <a:p>
            <a:pPr marL="914400" lvl="1" indent="-457200">
              <a:buFont typeface="+mj-lt"/>
              <a:buAutoNum type="arabicPeriod"/>
            </a:pPr>
            <a:r>
              <a:rPr lang="zh-CN" altLang="en-US" dirty="0">
                <a:solidFill>
                  <a:srgbClr val="00B050"/>
                </a:solidFill>
                <a:ea typeface="宋体" panose="02010600030101010101" pitchFamily="2" charset="-122"/>
                <a:cs typeface="Times New Roman" panose="02020603050405020304" pitchFamily="18" charset="0"/>
              </a:rPr>
              <a:t>将 </a:t>
            </a:r>
            <a:r>
              <a:rPr lang="en-US" altLang="zh-CN" dirty="0">
                <a:solidFill>
                  <a:srgbClr val="00B050"/>
                </a:solidFill>
                <a:ea typeface="宋体" panose="02010600030101010101" pitchFamily="2" charset="-122"/>
                <a:cs typeface="Times New Roman" panose="02020603050405020304" pitchFamily="18" charset="0"/>
              </a:rPr>
              <a:t>Java </a:t>
            </a:r>
            <a:r>
              <a:rPr lang="zh-CN" altLang="en-US" dirty="0">
                <a:solidFill>
                  <a:srgbClr val="00B050"/>
                </a:solidFill>
                <a:ea typeface="宋体" panose="02010600030101010101" pitchFamily="2" charset="-122"/>
                <a:cs typeface="Times New Roman" panose="02020603050405020304" pitchFamily="18" charset="0"/>
              </a:rPr>
              <a:t>代码</a:t>
            </a:r>
            <a:r>
              <a:rPr lang="zh-CN" altLang="en-US" b="1" dirty="0">
                <a:solidFill>
                  <a:srgbClr val="00B050"/>
                </a:solidFill>
                <a:ea typeface="宋体" panose="02010600030101010101" pitchFamily="2" charset="-122"/>
                <a:cs typeface="Times New Roman" panose="02020603050405020304" pitchFamily="18" charset="0"/>
              </a:rPr>
              <a:t>编写</a:t>
            </a:r>
            <a:r>
              <a:rPr lang="zh-CN" altLang="en-US" dirty="0">
                <a:solidFill>
                  <a:srgbClr val="00B050"/>
                </a:solidFill>
                <a:ea typeface="宋体" panose="02010600030101010101" pitchFamily="2" charset="-122"/>
                <a:cs typeface="Times New Roman" panose="02020603050405020304" pitchFamily="18" charset="0"/>
              </a:rPr>
              <a:t>到扩展名为 </a:t>
            </a:r>
            <a:r>
              <a:rPr lang="en-US" altLang="zh-CN" dirty="0">
                <a:solidFill>
                  <a:srgbClr val="00B050"/>
                </a:solidFill>
                <a:ea typeface="宋体" panose="02010600030101010101" pitchFamily="2" charset="-122"/>
                <a:cs typeface="Times New Roman" panose="02020603050405020304" pitchFamily="18" charset="0"/>
              </a:rPr>
              <a:t>.java </a:t>
            </a:r>
            <a:r>
              <a:rPr lang="zh-CN" altLang="en-US" dirty="0">
                <a:solidFill>
                  <a:srgbClr val="00B050"/>
                </a:solidFill>
                <a:ea typeface="宋体" panose="02010600030101010101" pitchFamily="2" charset="-122"/>
                <a:cs typeface="Times New Roman" panose="02020603050405020304" pitchFamily="18" charset="0"/>
              </a:rPr>
              <a:t>的文件中。</a:t>
            </a:r>
          </a:p>
          <a:p>
            <a:pPr marL="914400" lvl="1" indent="-457200">
              <a:buFont typeface="+mj-lt"/>
              <a:buAutoNum type="arabicPeriod"/>
            </a:pPr>
            <a:r>
              <a:rPr lang="zh-CN" altLang="en-US" dirty="0">
                <a:solidFill>
                  <a:srgbClr val="00B050"/>
                </a:solidFill>
                <a:ea typeface="宋体" panose="02010600030101010101" pitchFamily="2" charset="-122"/>
                <a:cs typeface="Times New Roman" panose="02020603050405020304" pitchFamily="18" charset="0"/>
              </a:rPr>
              <a:t>通过 </a:t>
            </a:r>
            <a:r>
              <a:rPr lang="en-US" altLang="zh-CN" dirty="0" err="1">
                <a:solidFill>
                  <a:srgbClr val="00B050"/>
                </a:solidFill>
                <a:ea typeface="宋体" panose="02010600030101010101" pitchFamily="2" charset="-122"/>
                <a:cs typeface="Times New Roman" panose="02020603050405020304" pitchFamily="18" charset="0"/>
              </a:rPr>
              <a:t>javac</a:t>
            </a:r>
            <a:r>
              <a:rPr lang="en-US" altLang="zh-CN" dirty="0">
                <a:solidFill>
                  <a:srgbClr val="00B050"/>
                </a:solidFill>
                <a:ea typeface="宋体" panose="02010600030101010101" pitchFamily="2" charset="-122"/>
                <a:cs typeface="Times New Roman" panose="02020603050405020304" pitchFamily="18" charset="0"/>
              </a:rPr>
              <a:t> </a:t>
            </a:r>
            <a:r>
              <a:rPr lang="zh-CN" altLang="en-US" dirty="0">
                <a:solidFill>
                  <a:srgbClr val="00B050"/>
                </a:solidFill>
                <a:ea typeface="宋体" panose="02010600030101010101" pitchFamily="2" charset="-122"/>
                <a:cs typeface="Times New Roman" panose="02020603050405020304" pitchFamily="18" charset="0"/>
              </a:rPr>
              <a:t>命令对该 </a:t>
            </a:r>
            <a:r>
              <a:rPr lang="en-US" altLang="zh-CN" dirty="0">
                <a:solidFill>
                  <a:srgbClr val="00B050"/>
                </a:solidFill>
                <a:ea typeface="宋体" panose="02010600030101010101" pitchFamily="2" charset="-122"/>
                <a:cs typeface="Times New Roman" panose="02020603050405020304" pitchFamily="18" charset="0"/>
              </a:rPr>
              <a:t>java </a:t>
            </a:r>
            <a:r>
              <a:rPr lang="zh-CN" altLang="en-US" dirty="0">
                <a:solidFill>
                  <a:srgbClr val="00B050"/>
                </a:solidFill>
                <a:ea typeface="宋体" panose="02010600030101010101" pitchFamily="2" charset="-122"/>
                <a:cs typeface="Times New Roman" panose="02020603050405020304" pitchFamily="18" charset="0"/>
              </a:rPr>
              <a:t>文件进行</a:t>
            </a:r>
            <a:r>
              <a:rPr lang="zh-CN" altLang="en-US" b="1" dirty="0">
                <a:solidFill>
                  <a:srgbClr val="00B050"/>
                </a:solidFill>
                <a:ea typeface="宋体" panose="02010600030101010101" pitchFamily="2" charset="-122"/>
                <a:cs typeface="Times New Roman" panose="02020603050405020304" pitchFamily="18" charset="0"/>
              </a:rPr>
              <a:t>编译</a:t>
            </a:r>
            <a:r>
              <a:rPr lang="zh-CN" altLang="en-US" dirty="0">
                <a:solidFill>
                  <a:srgbClr val="00B050"/>
                </a:solidFill>
                <a:ea typeface="宋体" panose="02010600030101010101" pitchFamily="2" charset="-122"/>
                <a:cs typeface="Times New Roman" panose="02020603050405020304" pitchFamily="18" charset="0"/>
              </a:rPr>
              <a:t>。</a:t>
            </a:r>
          </a:p>
          <a:p>
            <a:pPr marL="914400" lvl="1" indent="-457200">
              <a:buFont typeface="+mj-lt"/>
              <a:buAutoNum type="arabicPeriod"/>
            </a:pPr>
            <a:r>
              <a:rPr lang="zh-CN" altLang="en-US" dirty="0">
                <a:solidFill>
                  <a:srgbClr val="00B050"/>
                </a:solidFill>
                <a:ea typeface="宋体" panose="02010600030101010101" pitchFamily="2" charset="-122"/>
                <a:cs typeface="Times New Roman" panose="02020603050405020304" pitchFamily="18" charset="0"/>
              </a:rPr>
              <a:t>通过 </a:t>
            </a:r>
            <a:r>
              <a:rPr lang="en-US" altLang="zh-CN" dirty="0">
                <a:solidFill>
                  <a:srgbClr val="00B050"/>
                </a:solidFill>
                <a:ea typeface="宋体" panose="02010600030101010101" pitchFamily="2" charset="-122"/>
                <a:cs typeface="Times New Roman" panose="02020603050405020304" pitchFamily="18" charset="0"/>
              </a:rPr>
              <a:t>java </a:t>
            </a:r>
            <a:r>
              <a:rPr lang="zh-CN" altLang="en-US" dirty="0">
                <a:solidFill>
                  <a:srgbClr val="00B050"/>
                </a:solidFill>
                <a:ea typeface="宋体" panose="02010600030101010101" pitchFamily="2" charset="-122"/>
                <a:cs typeface="Times New Roman" panose="02020603050405020304" pitchFamily="18" charset="0"/>
              </a:rPr>
              <a:t>命令对生成的 </a:t>
            </a:r>
            <a:r>
              <a:rPr lang="en-US" altLang="zh-CN" dirty="0">
                <a:solidFill>
                  <a:srgbClr val="00B050"/>
                </a:solidFill>
                <a:ea typeface="宋体" panose="02010600030101010101" pitchFamily="2" charset="-122"/>
                <a:cs typeface="Times New Roman" panose="02020603050405020304" pitchFamily="18" charset="0"/>
              </a:rPr>
              <a:t>class </a:t>
            </a:r>
            <a:r>
              <a:rPr lang="zh-CN" altLang="en-US" dirty="0">
                <a:solidFill>
                  <a:srgbClr val="00B050"/>
                </a:solidFill>
                <a:ea typeface="宋体" panose="02010600030101010101" pitchFamily="2" charset="-122"/>
                <a:cs typeface="Times New Roman" panose="02020603050405020304" pitchFamily="18" charset="0"/>
              </a:rPr>
              <a:t>文件进行</a:t>
            </a:r>
            <a:r>
              <a:rPr lang="zh-CN" altLang="en-US" b="1" dirty="0">
                <a:solidFill>
                  <a:srgbClr val="00B050"/>
                </a:solidFill>
                <a:ea typeface="宋体" panose="02010600030101010101" pitchFamily="2" charset="-122"/>
                <a:cs typeface="Times New Roman" panose="02020603050405020304" pitchFamily="18" charset="0"/>
              </a:rPr>
              <a:t>运行</a:t>
            </a:r>
            <a:r>
              <a:rPr lang="zh-CN" altLang="en-US" dirty="0">
                <a:solidFill>
                  <a:srgbClr val="00B050"/>
                </a:solidFill>
                <a:ea typeface="宋体" panose="02010600030101010101" pitchFamily="2" charset="-122"/>
                <a:cs typeface="Times New Roman" panose="02020603050405020304" pitchFamily="18" charset="0"/>
              </a:rPr>
              <a:t>。</a:t>
            </a:r>
          </a:p>
          <a:p>
            <a:pPr lvl="1"/>
            <a:endParaRPr lang="zh-CN" altLang="en-US" dirty="0">
              <a:solidFill>
                <a:srgbClr val="00B050"/>
              </a:solidFill>
              <a:ea typeface="宋体" panose="02010600030101010101" pitchFamily="2" charset="-122"/>
              <a:cs typeface="Times New Roman" panose="02020603050405020304" pitchFamily="18" charset="0"/>
            </a:endParaRPr>
          </a:p>
        </p:txBody>
      </p:sp>
      <p:sp>
        <p:nvSpPr>
          <p:cNvPr id="7" name="TextBox 11"/>
          <p:cNvSpPr txBox="1">
            <a:spLocks noChangeArrowheads="1"/>
          </p:cNvSpPr>
          <p:nvPr/>
        </p:nvSpPr>
        <p:spPr bwMode="auto">
          <a:xfrm>
            <a:off x="1238217" y="4518522"/>
            <a:ext cx="2017183" cy="461665"/>
          </a:xfrm>
          <a:prstGeom prst="rect">
            <a:avLst/>
          </a:prstGeom>
          <a:noFill/>
          <a:ln w="9525">
            <a:noFill/>
            <a:miter lim="800000"/>
          </a:ln>
        </p:spPr>
        <p:txBody>
          <a:bodyPr>
            <a:spAutoFit/>
          </a:bodyPr>
          <a:lstStyle/>
          <a:p>
            <a:r>
              <a:rPr lang="en-US" altLang="zh-CN" sz="2400" dirty="0">
                <a:ea typeface="宋体" panose="02010600030101010101" pitchFamily="2" charset="-122"/>
                <a:cs typeface="Times New Roman" panose="02020603050405020304" pitchFamily="18" charset="0"/>
              </a:rPr>
              <a:t>.java</a:t>
            </a:r>
            <a:r>
              <a:rPr lang="zh-CN" altLang="en-US" sz="2400" dirty="0">
                <a:ea typeface="宋体" panose="02010600030101010101" pitchFamily="2" charset="-122"/>
                <a:cs typeface="Times New Roman" panose="02020603050405020304" pitchFamily="18" charset="0"/>
              </a:rPr>
              <a:t>文件</a:t>
            </a:r>
          </a:p>
        </p:txBody>
      </p:sp>
      <p:sp>
        <p:nvSpPr>
          <p:cNvPr id="8" name="TextBox 12"/>
          <p:cNvSpPr txBox="1">
            <a:spLocks noChangeArrowheads="1"/>
          </p:cNvSpPr>
          <p:nvPr/>
        </p:nvSpPr>
        <p:spPr bwMode="auto">
          <a:xfrm>
            <a:off x="4889466" y="4518522"/>
            <a:ext cx="2112433" cy="461665"/>
          </a:xfrm>
          <a:prstGeom prst="rect">
            <a:avLst/>
          </a:prstGeom>
          <a:noFill/>
          <a:ln w="9525">
            <a:noFill/>
            <a:miter lim="800000"/>
          </a:ln>
        </p:spPr>
        <p:txBody>
          <a:bodyPr>
            <a:spAutoFit/>
          </a:bodyPr>
          <a:lstStyle/>
          <a:p>
            <a:r>
              <a:rPr lang="en-US" altLang="zh-CN" sz="2400" dirty="0">
                <a:ea typeface="宋体" panose="02010600030101010101" pitchFamily="2" charset="-122"/>
                <a:cs typeface="Times New Roman" panose="02020603050405020304" pitchFamily="18" charset="0"/>
              </a:rPr>
              <a:t>.class</a:t>
            </a:r>
            <a:r>
              <a:rPr lang="zh-CN" altLang="en-US" sz="2400" dirty="0">
                <a:ea typeface="宋体" panose="02010600030101010101" pitchFamily="2" charset="-122"/>
                <a:cs typeface="Times New Roman" panose="02020603050405020304" pitchFamily="18" charset="0"/>
              </a:rPr>
              <a:t>文件</a:t>
            </a:r>
          </a:p>
        </p:txBody>
      </p:sp>
      <p:sp>
        <p:nvSpPr>
          <p:cNvPr id="9" name="TextBox 13"/>
          <p:cNvSpPr txBox="1">
            <a:spLocks noChangeArrowheads="1"/>
          </p:cNvSpPr>
          <p:nvPr/>
        </p:nvSpPr>
        <p:spPr bwMode="auto">
          <a:xfrm>
            <a:off x="9211699" y="4518521"/>
            <a:ext cx="1631951" cy="461962"/>
          </a:xfrm>
          <a:prstGeom prst="rect">
            <a:avLst/>
          </a:prstGeom>
          <a:noFill/>
          <a:ln w="9525">
            <a:noFill/>
            <a:miter lim="800000"/>
          </a:ln>
        </p:spPr>
        <p:txBody>
          <a:bodyPr>
            <a:spAutoFit/>
          </a:bodyPr>
          <a:lstStyle/>
          <a:p>
            <a:r>
              <a:rPr lang="zh-CN" altLang="en-US" sz="2400" dirty="0">
                <a:ea typeface="宋体" panose="02010600030101010101" pitchFamily="2" charset="-122"/>
                <a:cs typeface="Times New Roman" panose="02020603050405020304" pitchFamily="18" charset="0"/>
              </a:rPr>
              <a:t>结  果</a:t>
            </a:r>
          </a:p>
        </p:txBody>
      </p:sp>
      <p:sp>
        <p:nvSpPr>
          <p:cNvPr id="12" name="TextBox 22"/>
          <p:cNvSpPr txBox="1">
            <a:spLocks noChangeArrowheads="1"/>
          </p:cNvSpPr>
          <p:nvPr/>
        </p:nvSpPr>
        <p:spPr bwMode="auto">
          <a:xfrm>
            <a:off x="3352766" y="4293097"/>
            <a:ext cx="1631951" cy="369887"/>
          </a:xfrm>
          <a:prstGeom prst="rect">
            <a:avLst/>
          </a:prstGeom>
          <a:noFill/>
          <a:ln w="9525">
            <a:noFill/>
            <a:miter lim="800000"/>
          </a:ln>
        </p:spPr>
        <p:txBody>
          <a:bodyPr>
            <a:spAutoFit/>
          </a:bodyPr>
          <a:lstStyle/>
          <a:p>
            <a:r>
              <a:rPr lang="en-US" altLang="zh-CN" dirty="0">
                <a:ea typeface="宋体" panose="02010600030101010101" pitchFamily="2" charset="-122"/>
                <a:cs typeface="Times New Roman" panose="02020603050405020304" pitchFamily="18" charset="0"/>
              </a:rPr>
              <a:t>javac.exe</a:t>
            </a:r>
            <a:endParaRPr lang="zh-CN" altLang="en-US" dirty="0">
              <a:ea typeface="宋体" panose="02010600030101010101" pitchFamily="2" charset="-122"/>
              <a:cs typeface="Times New Roman" panose="02020603050405020304" pitchFamily="18" charset="0"/>
            </a:endParaRPr>
          </a:p>
        </p:txBody>
      </p:sp>
      <p:sp>
        <p:nvSpPr>
          <p:cNvPr id="13" name="TextBox 24"/>
          <p:cNvSpPr txBox="1">
            <a:spLocks noChangeArrowheads="1"/>
          </p:cNvSpPr>
          <p:nvPr/>
        </p:nvSpPr>
        <p:spPr bwMode="auto">
          <a:xfrm>
            <a:off x="3448016" y="4805859"/>
            <a:ext cx="1631949" cy="461963"/>
          </a:xfrm>
          <a:prstGeom prst="rect">
            <a:avLst/>
          </a:prstGeom>
          <a:noFill/>
          <a:ln w="9525">
            <a:noFill/>
            <a:miter lim="800000"/>
          </a:ln>
        </p:spPr>
        <p:txBody>
          <a:bodyPr>
            <a:spAutoFit/>
          </a:bodyPr>
          <a:lstStyle/>
          <a:p>
            <a:r>
              <a:rPr lang="zh-CN" altLang="en-US" sz="2400" dirty="0">
                <a:ea typeface="宋体" panose="02010600030101010101" pitchFamily="2" charset="-122"/>
                <a:cs typeface="Times New Roman" panose="02020603050405020304" pitchFamily="18" charset="0"/>
              </a:rPr>
              <a:t>编  译</a:t>
            </a:r>
          </a:p>
        </p:txBody>
      </p:sp>
      <p:sp>
        <p:nvSpPr>
          <p:cNvPr id="14" name="TextBox 25"/>
          <p:cNvSpPr txBox="1">
            <a:spLocks noChangeArrowheads="1"/>
          </p:cNvSpPr>
          <p:nvPr/>
        </p:nvSpPr>
        <p:spPr bwMode="auto">
          <a:xfrm>
            <a:off x="7289766" y="4294683"/>
            <a:ext cx="1631951" cy="368300"/>
          </a:xfrm>
          <a:prstGeom prst="rect">
            <a:avLst/>
          </a:prstGeom>
          <a:noFill/>
          <a:ln w="9525">
            <a:noFill/>
            <a:miter lim="800000"/>
          </a:ln>
        </p:spPr>
        <p:txBody>
          <a:bodyPr>
            <a:spAutoFit/>
          </a:bodyPr>
          <a:lstStyle/>
          <a:p>
            <a:r>
              <a:rPr lang="en-US" altLang="zh-CN" dirty="0">
                <a:ea typeface="宋体" panose="02010600030101010101" pitchFamily="2" charset="-122"/>
                <a:cs typeface="Times New Roman" panose="02020603050405020304" pitchFamily="18" charset="0"/>
              </a:rPr>
              <a:t>java.exe</a:t>
            </a:r>
            <a:endParaRPr lang="zh-CN" altLang="en-US" dirty="0">
              <a:ea typeface="宋体" panose="02010600030101010101" pitchFamily="2" charset="-122"/>
              <a:cs typeface="Times New Roman" panose="02020603050405020304" pitchFamily="18" charset="0"/>
            </a:endParaRPr>
          </a:p>
        </p:txBody>
      </p:sp>
      <p:sp>
        <p:nvSpPr>
          <p:cNvPr id="15" name="TextBox 26"/>
          <p:cNvSpPr txBox="1">
            <a:spLocks noChangeArrowheads="1"/>
          </p:cNvSpPr>
          <p:nvPr/>
        </p:nvSpPr>
        <p:spPr bwMode="auto">
          <a:xfrm>
            <a:off x="7385017" y="4734421"/>
            <a:ext cx="1536700" cy="461962"/>
          </a:xfrm>
          <a:prstGeom prst="rect">
            <a:avLst/>
          </a:prstGeom>
          <a:noFill/>
          <a:ln w="9525">
            <a:noFill/>
            <a:miter lim="800000"/>
          </a:ln>
        </p:spPr>
        <p:txBody>
          <a:bodyPr>
            <a:spAutoFit/>
          </a:bodyPr>
          <a:lstStyle/>
          <a:p>
            <a:r>
              <a:rPr lang="zh-CN" altLang="en-US" sz="2400" dirty="0">
                <a:ea typeface="宋体" panose="02010600030101010101" pitchFamily="2" charset="-122"/>
                <a:cs typeface="Times New Roman" panose="02020603050405020304" pitchFamily="18" charset="0"/>
              </a:rPr>
              <a:t>运  行</a:t>
            </a:r>
          </a:p>
        </p:txBody>
      </p:sp>
      <p:cxnSp>
        <p:nvCxnSpPr>
          <p:cNvPr id="16" name="直接箭头连接符 15"/>
          <p:cNvCxnSpPr/>
          <p:nvPr/>
        </p:nvCxnSpPr>
        <p:spPr>
          <a:xfrm flipH="1" flipV="1">
            <a:off x="2487049" y="5196384"/>
            <a:ext cx="192616" cy="309563"/>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 name="TextBox 6"/>
          <p:cNvSpPr txBox="1">
            <a:spLocks noChangeArrowheads="1"/>
          </p:cNvSpPr>
          <p:nvPr/>
        </p:nvSpPr>
        <p:spPr bwMode="auto">
          <a:xfrm>
            <a:off x="2199183" y="5445225"/>
            <a:ext cx="1968500" cy="369887"/>
          </a:xfrm>
          <a:prstGeom prst="rect">
            <a:avLst/>
          </a:prstGeom>
          <a:noFill/>
          <a:ln w="9525">
            <a:noFill/>
            <a:miter lim="800000"/>
          </a:ln>
        </p:spPr>
        <p:txBody>
          <a:bodyPr>
            <a:spAutoFit/>
          </a:bodyPr>
          <a:lstStyle/>
          <a:p>
            <a:r>
              <a:rPr lang="zh-CN" altLang="en-US" dirty="0">
                <a:ea typeface="宋体" panose="02010600030101010101" pitchFamily="2" charset="-122"/>
                <a:cs typeface="Times New Roman" panose="02020603050405020304" pitchFamily="18" charset="0"/>
              </a:rPr>
              <a:t>源文件</a:t>
            </a:r>
          </a:p>
        </p:txBody>
      </p:sp>
      <p:sp>
        <p:nvSpPr>
          <p:cNvPr id="18" name="矩形 17"/>
          <p:cNvSpPr/>
          <p:nvPr/>
        </p:nvSpPr>
        <p:spPr>
          <a:xfrm>
            <a:off x="2199184" y="5495702"/>
            <a:ext cx="1248833" cy="30956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ea typeface="宋体" panose="02010600030101010101" pitchFamily="2" charset="-122"/>
              <a:cs typeface="Times New Roman" panose="02020603050405020304" pitchFamily="18" charset="0"/>
            </a:endParaRPr>
          </a:p>
        </p:txBody>
      </p:sp>
      <p:cxnSp>
        <p:nvCxnSpPr>
          <p:cNvPr id="20" name="直接箭头连接符 19"/>
          <p:cNvCxnSpPr/>
          <p:nvPr/>
        </p:nvCxnSpPr>
        <p:spPr>
          <a:xfrm>
            <a:off x="3160150" y="4734421"/>
            <a:ext cx="1824567" cy="1588"/>
          </a:xfrm>
          <a:prstGeom prst="straightConnector1">
            <a:avLst/>
          </a:prstGeom>
          <a:ln w="317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直接箭头连接符 21"/>
          <p:cNvCxnSpPr/>
          <p:nvPr/>
        </p:nvCxnSpPr>
        <p:spPr>
          <a:xfrm>
            <a:off x="7097150" y="4734421"/>
            <a:ext cx="1921933" cy="1588"/>
          </a:xfrm>
          <a:prstGeom prst="straightConnector1">
            <a:avLst/>
          </a:prstGeom>
          <a:ln w="317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1" name="矩形 10"/>
          <p:cNvSpPr/>
          <p:nvPr/>
        </p:nvSpPr>
        <p:spPr>
          <a:xfrm>
            <a:off x="487847" y="816323"/>
            <a:ext cx="5535105" cy="646331"/>
          </a:xfrm>
          <a:prstGeom prst="rect">
            <a:avLst/>
          </a:prstGeom>
        </p:spPr>
        <p:txBody>
          <a:bodyPr wrap="none">
            <a:spAutoFit/>
          </a:bodyPr>
          <a:lstStyle/>
          <a:p>
            <a:r>
              <a:rPr lang="en-US" altLang="zh-CN" sz="3600" b="1" dirty="0">
                <a:solidFill>
                  <a:srgbClr val="00B050"/>
                </a:solidFill>
                <a:ea typeface="宋体" panose="02010600030101010101" pitchFamily="2" charset="-122"/>
                <a:cs typeface="Times New Roman" panose="02020603050405020304" pitchFamily="18" charset="0"/>
              </a:rPr>
              <a:t>1.5 </a:t>
            </a:r>
            <a:r>
              <a:rPr lang="zh-CN" altLang="en-US" sz="3600" b="1" dirty="0">
                <a:solidFill>
                  <a:srgbClr val="00B050"/>
                </a:solidFill>
                <a:ea typeface="宋体" panose="02010600030101010101" pitchFamily="2" charset="-122"/>
                <a:cs typeface="Times New Roman" panose="02020603050405020304" pitchFamily="18" charset="0"/>
              </a:rPr>
              <a:t>开发体验 </a:t>
            </a:r>
            <a:r>
              <a:rPr lang="en-US" altLang="zh-CN" sz="3600" b="1" dirty="0">
                <a:solidFill>
                  <a:srgbClr val="00B050"/>
                </a:solidFill>
                <a:ea typeface="宋体" panose="02010600030101010101" pitchFamily="2" charset="-122"/>
                <a:cs typeface="Times New Roman" panose="02020603050405020304" pitchFamily="18" charset="0"/>
              </a:rPr>
              <a:t>— </a:t>
            </a:r>
            <a:r>
              <a:rPr lang="en-US" altLang="zh-CN" sz="3600" b="1" dirty="0" err="1">
                <a:solidFill>
                  <a:srgbClr val="00B050"/>
                </a:solidFill>
                <a:ea typeface="宋体" panose="02010600030101010101" pitchFamily="2" charset="-122"/>
                <a:cs typeface="Times New Roman" panose="02020603050405020304" pitchFamily="18" charset="0"/>
              </a:rPr>
              <a:t>HelloWorld</a:t>
            </a:r>
            <a:endParaRPr lang="en-US" altLang="zh-CN" sz="3600" b="1" dirty="0">
              <a:solidFill>
                <a:srgbClr val="00B050"/>
              </a:solidFill>
              <a:ea typeface="宋体" panose="02010600030101010101" pitchFamily="2" charset="-122"/>
              <a:cs typeface="Times New Roman" panose="02020603050405020304" pitchFamily="18" charset="0"/>
            </a:endParaRPr>
          </a:p>
        </p:txBody>
      </p:sp>
      <p:sp>
        <p:nvSpPr>
          <p:cNvPr id="2" name="TextBox 1"/>
          <p:cNvSpPr txBox="1"/>
          <p:nvPr/>
        </p:nvSpPr>
        <p:spPr>
          <a:xfrm>
            <a:off x="5079965" y="5505946"/>
            <a:ext cx="2209800" cy="369332"/>
          </a:xfrm>
          <a:prstGeom prst="rect">
            <a:avLst/>
          </a:prstGeom>
          <a:noFill/>
        </p:spPr>
        <p:txBody>
          <a:bodyPr wrap="square" rtlCol="0">
            <a:spAutoFit/>
          </a:bodyPr>
          <a:lstStyle/>
          <a:p>
            <a:r>
              <a:rPr lang="zh-CN" altLang="en-US" dirty="0">
                <a:latin typeface="新宋体" panose="02010609030101010101" pitchFamily="49" charset="-122"/>
                <a:ea typeface="新宋体" panose="02010609030101010101" pitchFamily="49" charset="-122"/>
              </a:rPr>
              <a:t>字节码文件</a:t>
            </a:r>
          </a:p>
        </p:txBody>
      </p:sp>
      <p:sp>
        <p:nvSpPr>
          <p:cNvPr id="24" name="矩形 23"/>
          <p:cNvSpPr/>
          <p:nvPr/>
        </p:nvSpPr>
        <p:spPr>
          <a:xfrm>
            <a:off x="5086448" y="5566272"/>
            <a:ext cx="1681627" cy="30900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ea typeface="宋体" panose="02010600030101010101" pitchFamily="2" charset="-122"/>
              <a:cs typeface="Times New Roman" panose="02020603050405020304" pitchFamily="18" charset="0"/>
            </a:endParaRPr>
          </a:p>
        </p:txBody>
      </p:sp>
      <p:cxnSp>
        <p:nvCxnSpPr>
          <p:cNvPr id="5" name="直接箭头连接符 4"/>
          <p:cNvCxnSpPr>
            <a:stCxn id="2" idx="0"/>
          </p:cNvCxnSpPr>
          <p:nvPr/>
        </p:nvCxnSpPr>
        <p:spPr>
          <a:xfrm flipV="1">
            <a:off x="6184865" y="5196384"/>
            <a:ext cx="0" cy="309563"/>
          </a:xfrm>
          <a:prstGeom prst="straightConnector1">
            <a:avLst/>
          </a:prstGeom>
          <a:ln w="3175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print"/>
          <a:srcRect/>
          <a:stretch>
            <a:fillRect/>
          </a:stretch>
        </p:blipFill>
        <p:spPr bwMode="auto">
          <a:xfrm>
            <a:off x="4190944" y="1"/>
            <a:ext cx="8001056" cy="6906283"/>
          </a:xfrm>
          <a:prstGeom prst="rect">
            <a:avLst/>
          </a:prstGeom>
          <a:noFill/>
          <a:ln w="9525">
            <a:noFill/>
            <a:miter lim="800000"/>
            <a:headEnd/>
            <a:tailEnd/>
          </a:ln>
          <a:effectLst/>
        </p:spPr>
      </p:pic>
      <p:sp>
        <p:nvSpPr>
          <p:cNvPr id="35846" name="TextBox 6"/>
          <p:cNvSpPr txBox="1">
            <a:spLocks noChangeArrowheads="1"/>
          </p:cNvSpPr>
          <p:nvPr/>
        </p:nvSpPr>
        <p:spPr bwMode="auto">
          <a:xfrm>
            <a:off x="431371" y="980728"/>
            <a:ext cx="3759573" cy="30469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Arial Unicode MS" pitchFamily="34" charset="-122"/>
                <a:cs typeface="Arial Unicode MS" pitchFamily="34" charset="-122"/>
              </a:defRPr>
            </a:lvl1pPr>
            <a:lvl2pPr marL="742950" indent="-285750" eaLnBrk="0" hangingPunct="0">
              <a:defRPr>
                <a:solidFill>
                  <a:schemeClr val="tx1"/>
                </a:solidFill>
                <a:latin typeface="Arial" panose="020B0604020202020204" pitchFamily="34" charset="0"/>
                <a:ea typeface="Arial Unicode MS" pitchFamily="34" charset="-122"/>
                <a:cs typeface="Arial Unicode MS" pitchFamily="34" charset="-122"/>
              </a:defRPr>
            </a:lvl2pPr>
            <a:lvl3pPr marL="1143000" indent="-228600" eaLnBrk="0" hangingPunct="0">
              <a:defRPr>
                <a:solidFill>
                  <a:schemeClr val="tx1"/>
                </a:solidFill>
                <a:latin typeface="Arial" panose="020B0604020202020204" pitchFamily="34" charset="0"/>
                <a:ea typeface="Arial Unicode MS" pitchFamily="34" charset="-122"/>
                <a:cs typeface="Arial Unicode MS" pitchFamily="34" charset="-122"/>
              </a:defRPr>
            </a:lvl3pPr>
            <a:lvl4pPr marL="1600200" indent="-228600" eaLnBrk="0" hangingPunct="0">
              <a:defRPr>
                <a:solidFill>
                  <a:schemeClr val="tx1"/>
                </a:solidFill>
                <a:latin typeface="Arial" panose="020B0604020202020204" pitchFamily="34" charset="0"/>
                <a:ea typeface="Arial Unicode MS" pitchFamily="34" charset="-122"/>
                <a:cs typeface="Arial Unicode MS" pitchFamily="34" charset="-122"/>
              </a:defRPr>
            </a:lvl4pPr>
            <a:lvl5pPr marL="2057400" indent="-228600" eaLnBrk="0" hangingPunct="0">
              <a:defRPr>
                <a:solidFill>
                  <a:schemeClr val="tx1"/>
                </a:solidFill>
                <a:latin typeface="Arial" panose="020B0604020202020204" pitchFamily="34" charset="0"/>
                <a:ea typeface="Arial Unicode MS" pitchFamily="34" charset="-122"/>
                <a:cs typeface="Arial Unicode MS"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2"/>
                <a:cs typeface="Arial Unicode MS"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2"/>
                <a:cs typeface="Arial Unicode MS"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2"/>
                <a:cs typeface="Arial Unicode MS"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2"/>
                <a:cs typeface="Arial Unicode MS" pitchFamily="34" charset="-122"/>
              </a:defRPr>
            </a:lvl9pPr>
          </a:lstStyle>
          <a:p>
            <a:pPr marL="342900" indent="-342900" eaLnBrk="1" hangingPunct="1">
              <a:buFont typeface="Wingdings" panose="05000000000000000000" pitchFamily="2" charset="2"/>
              <a:buChar char="l"/>
            </a:pPr>
            <a:r>
              <a:rPr lang="zh-CN" altLang="en-US" sz="2400" b="1" dirty="0">
                <a:solidFill>
                  <a:srgbClr val="FF0000"/>
                </a:solidFill>
                <a:ea typeface="宋体" panose="02010600030101010101" pitchFamily="2" charset="-122"/>
              </a:rPr>
              <a:t>步骤一：编写</a:t>
            </a:r>
          </a:p>
          <a:p>
            <a:pPr marL="504190" lvl="1" indent="-342900" eaLnBrk="1" hangingPunct="1">
              <a:buFont typeface="Wingdings" panose="05000000000000000000" pitchFamily="2" charset="2"/>
              <a:buChar char="Ø"/>
            </a:pPr>
            <a:r>
              <a:rPr lang="zh-CN" altLang="en-US" sz="2400" dirty="0">
                <a:solidFill>
                  <a:srgbClr val="00B050"/>
                </a:solidFill>
                <a:ea typeface="宋体" panose="02010600030101010101" pitchFamily="2" charset="-122"/>
              </a:rPr>
              <a:t>选择最简单的编辑器：记事本。</a:t>
            </a:r>
          </a:p>
          <a:p>
            <a:pPr marL="504190" lvl="1" indent="-342900" eaLnBrk="1" hangingPunct="1">
              <a:buFont typeface="Wingdings" panose="05000000000000000000" pitchFamily="2" charset="2"/>
              <a:buChar char="Ø"/>
            </a:pPr>
            <a:r>
              <a:rPr lang="zh-CN" altLang="en-US" sz="2400" dirty="0">
                <a:solidFill>
                  <a:srgbClr val="00B050"/>
                </a:solidFill>
                <a:ea typeface="宋体" panose="02010600030101010101" pitchFamily="2" charset="-122"/>
              </a:rPr>
              <a:t>敲入代码    </a:t>
            </a:r>
            <a:r>
              <a:rPr lang="en-US" altLang="zh-CN" sz="2400" dirty="0">
                <a:solidFill>
                  <a:srgbClr val="00B050"/>
                </a:solidFill>
                <a:ea typeface="宋体" panose="02010600030101010101" pitchFamily="2" charset="-122"/>
              </a:rPr>
              <a:t>class Test{</a:t>
            </a:r>
            <a:r>
              <a:rPr lang="zh-CN" altLang="en-US" sz="2400" dirty="0">
                <a:solidFill>
                  <a:srgbClr val="00B050"/>
                </a:solidFill>
                <a:ea typeface="宋体" panose="02010600030101010101" pitchFamily="2" charset="-122"/>
              </a:rPr>
              <a:t>  </a:t>
            </a:r>
            <a:r>
              <a:rPr lang="en-US" altLang="zh-CN" sz="2400" dirty="0">
                <a:solidFill>
                  <a:srgbClr val="00B050"/>
                </a:solidFill>
                <a:ea typeface="宋体" panose="02010600030101010101" pitchFamily="2" charset="-122"/>
              </a:rPr>
              <a:t>}</a:t>
            </a:r>
          </a:p>
          <a:p>
            <a:pPr eaLnBrk="1" hangingPunct="1"/>
            <a:r>
              <a:rPr lang="zh-CN" altLang="en-US" sz="2400" dirty="0">
                <a:solidFill>
                  <a:srgbClr val="00B050"/>
                </a:solidFill>
                <a:ea typeface="宋体" panose="02010600030101010101" pitchFamily="2" charset="-122"/>
              </a:rPr>
              <a:t> 将文件保存成</a:t>
            </a:r>
            <a:r>
              <a:rPr lang="en-US" altLang="zh-CN" sz="2400" dirty="0">
                <a:solidFill>
                  <a:srgbClr val="00B050"/>
                </a:solidFill>
                <a:ea typeface="宋体" panose="02010600030101010101" pitchFamily="2" charset="-122"/>
              </a:rPr>
              <a:t>Test.java</a:t>
            </a:r>
            <a:r>
              <a:rPr lang="zh-CN" altLang="en-US" sz="2400" dirty="0">
                <a:solidFill>
                  <a:srgbClr val="00B050"/>
                </a:solidFill>
                <a:ea typeface="宋体" panose="02010600030101010101" pitchFamily="2" charset="-122"/>
              </a:rPr>
              <a:t>，这个文件是存放</a:t>
            </a:r>
            <a:r>
              <a:rPr lang="en-US" altLang="zh-CN" sz="2400" dirty="0">
                <a:solidFill>
                  <a:srgbClr val="00B050"/>
                </a:solidFill>
                <a:ea typeface="宋体" panose="02010600030101010101" pitchFamily="2" charset="-122"/>
              </a:rPr>
              <a:t>java</a:t>
            </a:r>
            <a:r>
              <a:rPr lang="zh-CN" altLang="en-US" sz="2400" dirty="0">
                <a:solidFill>
                  <a:srgbClr val="00B050"/>
                </a:solidFill>
                <a:ea typeface="宋体" panose="02010600030101010101" pitchFamily="2" charset="-122"/>
              </a:rPr>
              <a:t>代码的文件，称为源文件。</a:t>
            </a:r>
          </a:p>
        </p:txBody>
      </p:sp>
      <p:sp>
        <p:nvSpPr>
          <p:cNvPr id="5" name="圆角矩形 4"/>
          <p:cNvSpPr/>
          <p:nvPr/>
        </p:nvSpPr>
        <p:spPr>
          <a:xfrm>
            <a:off x="5252677" y="4470076"/>
            <a:ext cx="3415091" cy="25845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noFill/>
            </a:endParaRPr>
          </a:p>
        </p:txBody>
      </p:sp>
      <p:sp>
        <p:nvSpPr>
          <p:cNvPr id="6" name="TextBox 5"/>
          <p:cNvSpPr txBox="1"/>
          <p:nvPr/>
        </p:nvSpPr>
        <p:spPr>
          <a:xfrm>
            <a:off x="2666933" y="4951046"/>
            <a:ext cx="1524011" cy="369332"/>
          </a:xfrm>
          <a:prstGeom prst="rect">
            <a:avLst/>
          </a:prstGeom>
          <a:solidFill>
            <a:schemeClr val="bg1"/>
          </a:solidFill>
        </p:spPr>
        <p:txBody>
          <a:bodyPr wrap="square" rtlCol="0">
            <a:spAutoFit/>
          </a:bodyPr>
          <a:lstStyle/>
          <a:p>
            <a:r>
              <a:rPr lang="zh-CN" altLang="en-US" b="1" dirty="0">
                <a:latin typeface="宋体" panose="02010600030101010101" pitchFamily="2" charset="-122"/>
                <a:ea typeface="宋体" panose="02010600030101010101" pitchFamily="2" charset="-122"/>
                <a:cs typeface="Arial Unicode MS" pitchFamily="34" charset="-122"/>
              </a:rPr>
              <a:t>取消勾选</a:t>
            </a:r>
          </a:p>
        </p:txBody>
      </p:sp>
      <p:cxnSp>
        <p:nvCxnSpPr>
          <p:cNvPr id="3" name="直接箭头连接符 2"/>
          <p:cNvCxnSpPr>
            <a:stCxn id="6" idx="3"/>
          </p:cNvCxnSpPr>
          <p:nvPr/>
        </p:nvCxnSpPr>
        <p:spPr>
          <a:xfrm flipV="1">
            <a:off x="4190944" y="4599304"/>
            <a:ext cx="1061733" cy="536408"/>
          </a:xfrm>
          <a:prstGeom prst="straightConnector1">
            <a:avLst/>
          </a:prstGeom>
          <a:ln w="3175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a:spLocks noChangeArrowheads="1"/>
          </p:cNvSpPr>
          <p:nvPr/>
        </p:nvSpPr>
        <p:spPr bwMode="auto">
          <a:xfrm>
            <a:off x="717661" y="1412776"/>
            <a:ext cx="10726020" cy="2169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Arial Unicode MS" pitchFamily="34" charset="-122"/>
                <a:cs typeface="Arial Unicode MS" pitchFamily="34" charset="-122"/>
              </a:defRPr>
            </a:lvl1pPr>
            <a:lvl2pPr marL="742950" indent="-285750" eaLnBrk="0" hangingPunct="0">
              <a:defRPr>
                <a:solidFill>
                  <a:schemeClr val="tx1"/>
                </a:solidFill>
                <a:latin typeface="Arial" panose="020B0604020202020204" pitchFamily="34" charset="0"/>
                <a:ea typeface="Arial Unicode MS" pitchFamily="34" charset="-122"/>
                <a:cs typeface="Arial Unicode MS" pitchFamily="34" charset="-122"/>
              </a:defRPr>
            </a:lvl2pPr>
            <a:lvl3pPr marL="1143000" indent="-228600" eaLnBrk="0" hangingPunct="0">
              <a:defRPr>
                <a:solidFill>
                  <a:schemeClr val="tx1"/>
                </a:solidFill>
                <a:latin typeface="Arial" panose="020B0604020202020204" pitchFamily="34" charset="0"/>
                <a:ea typeface="Arial Unicode MS" pitchFamily="34" charset="-122"/>
                <a:cs typeface="Arial Unicode MS" pitchFamily="34" charset="-122"/>
              </a:defRPr>
            </a:lvl3pPr>
            <a:lvl4pPr marL="1600200" indent="-228600" eaLnBrk="0" hangingPunct="0">
              <a:defRPr>
                <a:solidFill>
                  <a:schemeClr val="tx1"/>
                </a:solidFill>
                <a:latin typeface="Arial" panose="020B0604020202020204" pitchFamily="34" charset="0"/>
                <a:ea typeface="Arial Unicode MS" pitchFamily="34" charset="-122"/>
                <a:cs typeface="Arial Unicode MS" pitchFamily="34" charset="-122"/>
              </a:defRPr>
            </a:lvl4pPr>
            <a:lvl5pPr marL="2057400" indent="-228600" eaLnBrk="0" hangingPunct="0">
              <a:defRPr>
                <a:solidFill>
                  <a:schemeClr val="tx1"/>
                </a:solidFill>
                <a:latin typeface="Arial" panose="020B0604020202020204" pitchFamily="34" charset="0"/>
                <a:ea typeface="Arial Unicode MS" pitchFamily="34" charset="-122"/>
                <a:cs typeface="Arial Unicode MS"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2"/>
                <a:cs typeface="Arial Unicode MS"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2"/>
                <a:cs typeface="Arial Unicode MS"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2"/>
                <a:cs typeface="Arial Unicode MS"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2"/>
                <a:cs typeface="Arial Unicode MS" pitchFamily="34" charset="-122"/>
              </a:defRPr>
            </a:lvl9pPr>
          </a:lstStyle>
          <a:p>
            <a:pPr marL="342900" indent="-342900" eaLnBrk="1" hangingPunct="1">
              <a:spcAft>
                <a:spcPts val="1800"/>
              </a:spcAft>
              <a:buFont typeface="Wingdings" panose="05000000000000000000" pitchFamily="2" charset="2"/>
              <a:buChar char="l"/>
            </a:pPr>
            <a:r>
              <a:rPr lang="zh-CN" altLang="en-US" sz="2400" b="1" dirty="0">
                <a:solidFill>
                  <a:srgbClr val="00B050"/>
                </a:solidFill>
                <a:ea typeface="宋体" panose="02010600030101010101" pitchFamily="2" charset="-122"/>
              </a:rPr>
              <a:t>步骤二：编译</a:t>
            </a:r>
            <a:endParaRPr lang="zh-CN" altLang="en-US" sz="2400" dirty="0">
              <a:solidFill>
                <a:srgbClr val="00B050"/>
              </a:solidFill>
              <a:ea typeface="宋体" panose="02010600030101010101" pitchFamily="2" charset="-122"/>
            </a:endParaRPr>
          </a:p>
          <a:p>
            <a:pPr marL="342900" indent="-342900" eaLnBrk="1" hangingPunct="1">
              <a:buFont typeface="Wingdings" panose="05000000000000000000" pitchFamily="2" charset="2"/>
              <a:buChar char="Ø"/>
            </a:pPr>
            <a:r>
              <a:rPr lang="zh-CN" altLang="en-US" sz="2400" dirty="0">
                <a:solidFill>
                  <a:srgbClr val="00B050"/>
                </a:solidFill>
                <a:ea typeface="宋体" panose="02010600030101010101" pitchFamily="2" charset="-122"/>
              </a:rPr>
              <a:t>有了</a:t>
            </a:r>
            <a:r>
              <a:rPr lang="en-US" altLang="zh-CN" sz="2400" dirty="0">
                <a:solidFill>
                  <a:srgbClr val="00B050"/>
                </a:solidFill>
                <a:ea typeface="宋体" panose="02010600030101010101" pitchFamily="2" charset="-122"/>
              </a:rPr>
              <a:t>java</a:t>
            </a:r>
            <a:r>
              <a:rPr lang="zh-CN" altLang="en-US" sz="2400" dirty="0">
                <a:solidFill>
                  <a:srgbClr val="00B050"/>
                </a:solidFill>
                <a:ea typeface="宋体" panose="02010600030101010101" pitchFamily="2" charset="-122"/>
              </a:rPr>
              <a:t>源文件，通过编译器将其编译成</a:t>
            </a:r>
            <a:r>
              <a:rPr lang="en-US" altLang="zh-CN" sz="2400" dirty="0">
                <a:solidFill>
                  <a:srgbClr val="00B050"/>
                </a:solidFill>
                <a:ea typeface="宋体" panose="02010600030101010101" pitchFamily="2" charset="-122"/>
              </a:rPr>
              <a:t>JVM</a:t>
            </a:r>
            <a:r>
              <a:rPr lang="zh-CN" altLang="en-US" sz="2400" dirty="0">
                <a:solidFill>
                  <a:srgbClr val="00B050"/>
                </a:solidFill>
                <a:ea typeface="宋体" panose="02010600030101010101" pitchFamily="2" charset="-122"/>
              </a:rPr>
              <a:t>可以识别的字节码文件。</a:t>
            </a:r>
          </a:p>
          <a:p>
            <a:pPr marL="342900" indent="-342900" eaLnBrk="1" hangingPunct="1">
              <a:buFont typeface="Wingdings" panose="05000000000000000000" pitchFamily="2" charset="2"/>
              <a:buChar char="Ø"/>
            </a:pPr>
            <a:r>
              <a:rPr lang="zh-CN" altLang="en-US" sz="2400" dirty="0">
                <a:solidFill>
                  <a:srgbClr val="00B050"/>
                </a:solidFill>
                <a:ea typeface="宋体" panose="02010600030101010101" pitchFamily="2" charset="-122"/>
              </a:rPr>
              <a:t>在该源文件目录下，通过</a:t>
            </a:r>
            <a:r>
              <a:rPr lang="en-US" altLang="zh-CN" sz="2400" dirty="0" err="1">
                <a:solidFill>
                  <a:srgbClr val="00B050"/>
                </a:solidFill>
                <a:ea typeface="宋体" panose="02010600030101010101" pitchFamily="2" charset="-122"/>
              </a:rPr>
              <a:t>javac</a:t>
            </a:r>
            <a:r>
              <a:rPr lang="zh-CN" altLang="en-US" sz="2400" dirty="0">
                <a:solidFill>
                  <a:srgbClr val="00B050"/>
                </a:solidFill>
                <a:ea typeface="宋体" panose="02010600030101010101" pitchFamily="2" charset="-122"/>
              </a:rPr>
              <a:t>编译工具对</a:t>
            </a:r>
            <a:r>
              <a:rPr lang="en-US" altLang="zh-CN" sz="2400" dirty="0">
                <a:solidFill>
                  <a:srgbClr val="00B050"/>
                </a:solidFill>
                <a:ea typeface="宋体" panose="02010600030101010101" pitchFamily="2" charset="-122"/>
              </a:rPr>
              <a:t>Test.java</a:t>
            </a:r>
            <a:r>
              <a:rPr lang="zh-CN" altLang="en-US" sz="2400" dirty="0">
                <a:solidFill>
                  <a:srgbClr val="00B050"/>
                </a:solidFill>
                <a:ea typeface="宋体" panose="02010600030101010101" pitchFamily="2" charset="-122"/>
              </a:rPr>
              <a:t>文件进行编译。</a:t>
            </a:r>
          </a:p>
          <a:p>
            <a:pPr marL="342900" indent="-342900" eaLnBrk="1" hangingPunct="1">
              <a:buFont typeface="Wingdings" panose="05000000000000000000" pitchFamily="2" charset="2"/>
              <a:buChar char="Ø"/>
            </a:pPr>
            <a:r>
              <a:rPr lang="zh-CN" altLang="en-US" sz="2400" dirty="0">
                <a:solidFill>
                  <a:srgbClr val="00B050"/>
                </a:solidFill>
                <a:ea typeface="宋体" panose="02010600030101010101" pitchFamily="2" charset="-122"/>
              </a:rPr>
              <a:t>如果程序没有错误，没有任何提示，但在当前目录下会出现一个</a:t>
            </a:r>
            <a:r>
              <a:rPr lang="en-US" altLang="zh-CN" sz="2400" dirty="0" err="1">
                <a:solidFill>
                  <a:srgbClr val="00B050"/>
                </a:solidFill>
                <a:ea typeface="宋体" panose="02010600030101010101" pitchFamily="2" charset="-122"/>
              </a:rPr>
              <a:t>Test.class</a:t>
            </a:r>
            <a:r>
              <a:rPr lang="zh-CN" altLang="en-US" sz="2400" dirty="0">
                <a:solidFill>
                  <a:srgbClr val="00B050"/>
                </a:solidFill>
                <a:ea typeface="宋体" panose="02010600030101010101" pitchFamily="2" charset="-122"/>
              </a:rPr>
              <a:t>文件，该文件称为字节码文件，也是可以执行的</a:t>
            </a:r>
            <a:r>
              <a:rPr lang="en-US" altLang="zh-CN" sz="2400" dirty="0">
                <a:solidFill>
                  <a:srgbClr val="00B050"/>
                </a:solidFill>
                <a:ea typeface="宋体" panose="02010600030101010101" pitchFamily="2" charset="-122"/>
              </a:rPr>
              <a:t>java</a:t>
            </a:r>
            <a:r>
              <a:rPr lang="zh-CN" altLang="en-US" sz="2400" dirty="0">
                <a:solidFill>
                  <a:srgbClr val="00B050"/>
                </a:solidFill>
                <a:ea typeface="宋体" panose="02010600030101010101" pitchFamily="2" charset="-122"/>
              </a:rPr>
              <a:t>的程序。</a:t>
            </a:r>
          </a:p>
        </p:txBody>
      </p:sp>
      <p:pic>
        <p:nvPicPr>
          <p:cNvPr id="102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391478" y="5013176"/>
            <a:ext cx="5100953" cy="64807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4" name="TextBox 6"/>
          <p:cNvSpPr txBox="1">
            <a:spLocks noChangeArrowheads="1"/>
          </p:cNvSpPr>
          <p:nvPr/>
        </p:nvSpPr>
        <p:spPr bwMode="auto">
          <a:xfrm>
            <a:off x="551889" y="908720"/>
            <a:ext cx="9315449" cy="15696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Arial Unicode MS" pitchFamily="34" charset="-122"/>
                <a:cs typeface="Arial Unicode MS" pitchFamily="34" charset="-122"/>
              </a:defRPr>
            </a:lvl1pPr>
            <a:lvl2pPr marL="742950" indent="-285750" eaLnBrk="0" hangingPunct="0">
              <a:defRPr>
                <a:solidFill>
                  <a:schemeClr val="tx1"/>
                </a:solidFill>
                <a:latin typeface="Arial" panose="020B0604020202020204" pitchFamily="34" charset="0"/>
                <a:ea typeface="Arial Unicode MS" pitchFamily="34" charset="-122"/>
                <a:cs typeface="Arial Unicode MS" pitchFamily="34" charset="-122"/>
              </a:defRPr>
            </a:lvl2pPr>
            <a:lvl3pPr marL="1143000" indent="-228600" eaLnBrk="0" hangingPunct="0">
              <a:defRPr>
                <a:solidFill>
                  <a:schemeClr val="tx1"/>
                </a:solidFill>
                <a:latin typeface="Arial" panose="020B0604020202020204" pitchFamily="34" charset="0"/>
                <a:ea typeface="Arial Unicode MS" pitchFamily="34" charset="-122"/>
                <a:cs typeface="Arial Unicode MS" pitchFamily="34" charset="-122"/>
              </a:defRPr>
            </a:lvl3pPr>
            <a:lvl4pPr marL="1600200" indent="-228600" eaLnBrk="0" hangingPunct="0">
              <a:defRPr>
                <a:solidFill>
                  <a:schemeClr val="tx1"/>
                </a:solidFill>
                <a:latin typeface="Arial" panose="020B0604020202020204" pitchFamily="34" charset="0"/>
                <a:ea typeface="Arial Unicode MS" pitchFamily="34" charset="-122"/>
                <a:cs typeface="Arial Unicode MS" pitchFamily="34" charset="-122"/>
              </a:defRPr>
            </a:lvl4pPr>
            <a:lvl5pPr marL="2057400" indent="-228600" eaLnBrk="0" hangingPunct="0">
              <a:defRPr>
                <a:solidFill>
                  <a:schemeClr val="tx1"/>
                </a:solidFill>
                <a:latin typeface="Arial" panose="020B0604020202020204" pitchFamily="34" charset="0"/>
                <a:ea typeface="Arial Unicode MS" pitchFamily="34" charset="-122"/>
                <a:cs typeface="Arial Unicode MS"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2"/>
                <a:cs typeface="Arial Unicode MS"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2"/>
                <a:cs typeface="Arial Unicode MS"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2"/>
                <a:cs typeface="Arial Unicode MS"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2"/>
                <a:cs typeface="Arial Unicode MS" pitchFamily="34" charset="-122"/>
              </a:defRPr>
            </a:lvl9pPr>
          </a:lstStyle>
          <a:p>
            <a:pPr marL="342900" indent="-342900" eaLnBrk="1" hangingPunct="1">
              <a:buFont typeface="Wingdings" panose="05000000000000000000" pitchFamily="2" charset="2"/>
              <a:buChar char="l"/>
            </a:pPr>
            <a:r>
              <a:rPr lang="zh-CN" altLang="en-US" sz="2400" b="1" dirty="0">
                <a:solidFill>
                  <a:srgbClr val="00B050"/>
                </a:solidFill>
                <a:ea typeface="宋体" panose="02010600030101010101" pitchFamily="2" charset="-122"/>
              </a:rPr>
              <a:t>步骤三：运行</a:t>
            </a:r>
          </a:p>
          <a:p>
            <a:pPr marL="342900" indent="-342900" eaLnBrk="1" hangingPunct="1">
              <a:lnSpc>
                <a:spcPct val="120000"/>
              </a:lnSpc>
              <a:buFont typeface="Wingdings" panose="05000000000000000000" pitchFamily="2" charset="2"/>
              <a:buChar char="Ø"/>
            </a:pPr>
            <a:r>
              <a:rPr lang="zh-CN" altLang="en-US" sz="2000" dirty="0">
                <a:solidFill>
                  <a:srgbClr val="00B050"/>
                </a:solidFill>
                <a:ea typeface="宋体" panose="02010600030101010101" pitchFamily="2" charset="-122"/>
              </a:rPr>
              <a:t>有了可执行的</a:t>
            </a:r>
            <a:r>
              <a:rPr lang="en-US" altLang="zh-CN" sz="2000" dirty="0">
                <a:solidFill>
                  <a:srgbClr val="00B050"/>
                </a:solidFill>
                <a:ea typeface="宋体" panose="02010600030101010101" pitchFamily="2" charset="-122"/>
              </a:rPr>
              <a:t>java</a:t>
            </a:r>
            <a:r>
              <a:rPr lang="zh-CN" altLang="en-US" sz="2000" dirty="0">
                <a:solidFill>
                  <a:srgbClr val="00B050"/>
                </a:solidFill>
                <a:ea typeface="宋体" panose="02010600030101010101" pitchFamily="2" charset="-122"/>
              </a:rPr>
              <a:t>程序</a:t>
            </a:r>
            <a:r>
              <a:rPr lang="en-US" altLang="zh-CN" sz="2000" dirty="0">
                <a:solidFill>
                  <a:srgbClr val="00B050"/>
                </a:solidFill>
                <a:ea typeface="宋体" panose="02010600030101010101" pitchFamily="2" charset="-122"/>
              </a:rPr>
              <a:t>(</a:t>
            </a:r>
            <a:r>
              <a:rPr lang="en-US" altLang="zh-CN" sz="2000" dirty="0" err="1">
                <a:solidFill>
                  <a:srgbClr val="00B050"/>
                </a:solidFill>
                <a:ea typeface="宋体" panose="02010600030101010101" pitchFamily="2" charset="-122"/>
              </a:rPr>
              <a:t>Test.class</a:t>
            </a:r>
            <a:r>
              <a:rPr lang="zh-CN" altLang="en-US" sz="2000" dirty="0">
                <a:solidFill>
                  <a:srgbClr val="00B050"/>
                </a:solidFill>
                <a:ea typeface="宋体" panose="02010600030101010101" pitchFamily="2" charset="-122"/>
              </a:rPr>
              <a:t>字节码文件</a:t>
            </a:r>
            <a:r>
              <a:rPr lang="en-US" altLang="zh-CN" sz="2000" dirty="0">
                <a:solidFill>
                  <a:srgbClr val="00B050"/>
                </a:solidFill>
                <a:ea typeface="宋体" panose="02010600030101010101" pitchFamily="2" charset="-122"/>
              </a:rPr>
              <a:t>)</a:t>
            </a:r>
          </a:p>
          <a:p>
            <a:pPr marL="342900" indent="-342900" eaLnBrk="1" hangingPunct="1">
              <a:lnSpc>
                <a:spcPct val="120000"/>
              </a:lnSpc>
              <a:buFont typeface="Wingdings" panose="05000000000000000000" pitchFamily="2" charset="2"/>
              <a:buChar char="Ø"/>
            </a:pPr>
            <a:r>
              <a:rPr lang="zh-CN" altLang="en-US" sz="2000" dirty="0">
                <a:solidFill>
                  <a:srgbClr val="00B050"/>
                </a:solidFill>
                <a:ea typeface="宋体" panose="02010600030101010101" pitchFamily="2" charset="-122"/>
              </a:rPr>
              <a:t>通过运行工具</a:t>
            </a:r>
            <a:r>
              <a:rPr lang="en-US" altLang="zh-CN" sz="2000" dirty="0">
                <a:solidFill>
                  <a:srgbClr val="00B050"/>
                </a:solidFill>
                <a:ea typeface="宋体" panose="02010600030101010101" pitchFamily="2" charset="-122"/>
              </a:rPr>
              <a:t>java.exe</a:t>
            </a:r>
            <a:r>
              <a:rPr lang="zh-CN" altLang="en-US" sz="2000" dirty="0">
                <a:solidFill>
                  <a:srgbClr val="00B050"/>
                </a:solidFill>
                <a:ea typeface="宋体" panose="02010600030101010101" pitchFamily="2" charset="-122"/>
              </a:rPr>
              <a:t>对字节码文件进行执行。</a:t>
            </a:r>
          </a:p>
          <a:p>
            <a:pPr marL="342900" indent="-342900" eaLnBrk="1" hangingPunct="1">
              <a:lnSpc>
                <a:spcPct val="120000"/>
              </a:lnSpc>
              <a:buFont typeface="Wingdings" panose="05000000000000000000" pitchFamily="2" charset="2"/>
              <a:buChar char="Ø"/>
            </a:pPr>
            <a:r>
              <a:rPr lang="zh-CN" altLang="en-US" sz="2000" dirty="0">
                <a:solidFill>
                  <a:srgbClr val="00B050"/>
                </a:solidFill>
                <a:ea typeface="宋体" panose="02010600030101010101" pitchFamily="2" charset="-122"/>
              </a:rPr>
              <a:t>出现提示：缺少一个名称为</a:t>
            </a:r>
            <a:r>
              <a:rPr lang="en-US" altLang="zh-CN" sz="2000" dirty="0">
                <a:solidFill>
                  <a:srgbClr val="00B050"/>
                </a:solidFill>
                <a:ea typeface="宋体" panose="02010600030101010101" pitchFamily="2" charset="-122"/>
              </a:rPr>
              <a:t>main</a:t>
            </a:r>
            <a:r>
              <a:rPr lang="zh-CN" altLang="en-US" sz="2000" dirty="0">
                <a:solidFill>
                  <a:srgbClr val="00B050"/>
                </a:solidFill>
                <a:ea typeface="宋体" panose="02010600030101010101" pitchFamily="2" charset="-122"/>
              </a:rPr>
              <a:t>的方法。</a:t>
            </a:r>
            <a:endParaRPr lang="zh-CN" altLang="en-US" sz="2400" dirty="0">
              <a:solidFill>
                <a:srgbClr val="00B050"/>
              </a:solidFill>
              <a:ea typeface="宋体" panose="02010600030101010101" pitchFamily="2" charset="-122"/>
            </a:endParaRPr>
          </a:p>
        </p:txBody>
      </p:sp>
      <p:sp>
        <p:nvSpPr>
          <p:cNvPr id="37896" name="TextBox 7"/>
          <p:cNvSpPr txBox="1">
            <a:spLocks noChangeArrowheads="1"/>
          </p:cNvSpPr>
          <p:nvPr/>
        </p:nvSpPr>
        <p:spPr bwMode="auto">
          <a:xfrm>
            <a:off x="335360" y="3356992"/>
            <a:ext cx="11617291" cy="26776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Arial Unicode MS" pitchFamily="34" charset="-122"/>
                <a:cs typeface="Arial Unicode MS" pitchFamily="34" charset="-122"/>
              </a:defRPr>
            </a:lvl1pPr>
            <a:lvl2pPr marL="742950" indent="-285750" eaLnBrk="0" hangingPunct="0">
              <a:defRPr>
                <a:solidFill>
                  <a:schemeClr val="tx1"/>
                </a:solidFill>
                <a:latin typeface="Arial" panose="020B0604020202020204" pitchFamily="34" charset="0"/>
                <a:ea typeface="Arial Unicode MS" pitchFamily="34" charset="-122"/>
                <a:cs typeface="Arial Unicode MS" pitchFamily="34" charset="-122"/>
              </a:defRPr>
            </a:lvl2pPr>
            <a:lvl3pPr marL="1143000" indent="-228600" eaLnBrk="0" hangingPunct="0">
              <a:defRPr>
                <a:solidFill>
                  <a:schemeClr val="tx1"/>
                </a:solidFill>
                <a:latin typeface="Arial" panose="020B0604020202020204" pitchFamily="34" charset="0"/>
                <a:ea typeface="Arial Unicode MS" pitchFamily="34" charset="-122"/>
                <a:cs typeface="Arial Unicode MS" pitchFamily="34" charset="-122"/>
              </a:defRPr>
            </a:lvl3pPr>
            <a:lvl4pPr marL="1600200" indent="-228600" eaLnBrk="0" hangingPunct="0">
              <a:defRPr>
                <a:solidFill>
                  <a:schemeClr val="tx1"/>
                </a:solidFill>
                <a:latin typeface="Arial" panose="020B0604020202020204" pitchFamily="34" charset="0"/>
                <a:ea typeface="Arial Unicode MS" pitchFamily="34" charset="-122"/>
                <a:cs typeface="Arial Unicode MS" pitchFamily="34" charset="-122"/>
              </a:defRPr>
            </a:lvl4pPr>
            <a:lvl5pPr marL="2057400" indent="-228600" eaLnBrk="0" hangingPunct="0">
              <a:defRPr>
                <a:solidFill>
                  <a:schemeClr val="tx1"/>
                </a:solidFill>
                <a:latin typeface="Arial" panose="020B0604020202020204" pitchFamily="34" charset="0"/>
                <a:ea typeface="Arial Unicode MS" pitchFamily="34" charset="-122"/>
                <a:cs typeface="Arial Unicode MS"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2"/>
                <a:cs typeface="Arial Unicode MS"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2"/>
                <a:cs typeface="Arial Unicode MS"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2"/>
                <a:cs typeface="Arial Unicode MS"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2"/>
                <a:cs typeface="Arial Unicode MS" pitchFamily="34" charset="-122"/>
              </a:defRPr>
            </a:lvl9pPr>
          </a:lstStyle>
          <a:p>
            <a:pPr marL="342900" indent="-342900" eaLnBrk="1" hangingPunct="1">
              <a:lnSpc>
                <a:spcPct val="120000"/>
              </a:lnSpc>
              <a:buFont typeface="Wingdings" panose="05000000000000000000" pitchFamily="2" charset="2"/>
              <a:buChar char="Ø"/>
            </a:pPr>
            <a:r>
              <a:rPr lang="zh-CN" altLang="en-US" sz="2000" dirty="0">
                <a:solidFill>
                  <a:srgbClr val="00B050"/>
                </a:solidFill>
                <a:ea typeface="宋体" panose="02010600030101010101" pitchFamily="2" charset="-122"/>
              </a:rPr>
              <a:t>因为一个程序的执行需要一个起始点或者入口，所以在</a:t>
            </a:r>
            <a:r>
              <a:rPr lang="en-US" altLang="zh-CN" sz="2000" dirty="0">
                <a:solidFill>
                  <a:srgbClr val="00B050"/>
                </a:solidFill>
                <a:ea typeface="宋体" panose="02010600030101010101" pitchFamily="2" charset="-122"/>
              </a:rPr>
              <a:t>Test</a:t>
            </a:r>
            <a:r>
              <a:rPr lang="zh-CN" altLang="en-US" sz="2000" dirty="0">
                <a:solidFill>
                  <a:srgbClr val="00B050"/>
                </a:solidFill>
                <a:ea typeface="宋体" panose="02010600030101010101" pitchFamily="2" charset="-122"/>
              </a:rPr>
              <a:t>类中的加入</a:t>
            </a:r>
            <a:r>
              <a:rPr lang="en-US" altLang="zh-CN" sz="2000" dirty="0">
                <a:solidFill>
                  <a:srgbClr val="00B050"/>
                </a:solidFill>
                <a:ea typeface="宋体" panose="02010600030101010101" pitchFamily="2" charset="-122"/>
              </a:rPr>
              <a:t>public static void main(String[] </a:t>
            </a:r>
            <a:r>
              <a:rPr lang="en-US" altLang="zh-CN" sz="2000" dirty="0" err="1">
                <a:solidFill>
                  <a:srgbClr val="00B050"/>
                </a:solidFill>
                <a:ea typeface="宋体" panose="02010600030101010101" pitchFamily="2" charset="-122"/>
              </a:rPr>
              <a:t>args</a:t>
            </a:r>
            <a:r>
              <a:rPr lang="en-US" altLang="zh-CN" sz="2000" dirty="0">
                <a:solidFill>
                  <a:srgbClr val="00B050"/>
                </a:solidFill>
                <a:ea typeface="宋体" panose="02010600030101010101" pitchFamily="2" charset="-122"/>
              </a:rPr>
              <a:t>){</a:t>
            </a:r>
            <a:r>
              <a:rPr lang="zh-CN" altLang="en-US" sz="2000" dirty="0">
                <a:solidFill>
                  <a:srgbClr val="00B050"/>
                </a:solidFill>
                <a:ea typeface="宋体" panose="02010600030101010101" pitchFamily="2" charset="-122"/>
              </a:rPr>
              <a:t>  </a:t>
            </a:r>
            <a:r>
              <a:rPr lang="en-US" altLang="zh-CN" sz="2000" dirty="0">
                <a:solidFill>
                  <a:srgbClr val="00B050"/>
                </a:solidFill>
                <a:ea typeface="宋体" panose="02010600030101010101" pitchFamily="2" charset="-122"/>
              </a:rPr>
              <a:t>}</a:t>
            </a:r>
          </a:p>
          <a:p>
            <a:pPr marL="342900" indent="-342900" eaLnBrk="1" hangingPunct="1">
              <a:lnSpc>
                <a:spcPct val="120000"/>
              </a:lnSpc>
              <a:buFont typeface="Wingdings" panose="05000000000000000000" pitchFamily="2" charset="2"/>
              <a:buChar char="Ø"/>
            </a:pPr>
            <a:r>
              <a:rPr lang="zh-CN" altLang="en-US" sz="2000" dirty="0">
                <a:solidFill>
                  <a:srgbClr val="00B050"/>
                </a:solidFill>
                <a:ea typeface="宋体" panose="02010600030101010101" pitchFamily="2" charset="-122"/>
              </a:rPr>
              <a:t>对修改后的</a:t>
            </a:r>
            <a:r>
              <a:rPr lang="en-US" altLang="zh-CN" sz="2000" dirty="0">
                <a:solidFill>
                  <a:srgbClr val="00B050"/>
                </a:solidFill>
                <a:ea typeface="宋体" panose="02010600030101010101" pitchFamily="2" charset="-122"/>
              </a:rPr>
              <a:t>Test.java</a:t>
            </a:r>
            <a:r>
              <a:rPr lang="zh-CN" altLang="en-US" sz="2000" dirty="0">
                <a:solidFill>
                  <a:srgbClr val="00B050"/>
                </a:solidFill>
                <a:ea typeface="宋体" panose="02010600030101010101" pitchFamily="2" charset="-122"/>
              </a:rPr>
              <a:t>源文件需要重新编译，生成新的</a:t>
            </a:r>
            <a:r>
              <a:rPr lang="en-US" altLang="zh-CN" sz="2000" dirty="0">
                <a:solidFill>
                  <a:srgbClr val="00B050"/>
                </a:solidFill>
                <a:ea typeface="宋体" panose="02010600030101010101" pitchFamily="2" charset="-122"/>
              </a:rPr>
              <a:t>class</a:t>
            </a:r>
            <a:r>
              <a:rPr lang="zh-CN" altLang="en-US" sz="2000" dirty="0">
                <a:solidFill>
                  <a:srgbClr val="00B050"/>
                </a:solidFill>
                <a:ea typeface="宋体" panose="02010600030101010101" pitchFamily="2" charset="-122"/>
              </a:rPr>
              <a:t>文件后，再进行执行。</a:t>
            </a:r>
          </a:p>
          <a:p>
            <a:pPr marL="342900" indent="-342900" eaLnBrk="1" hangingPunct="1">
              <a:lnSpc>
                <a:spcPct val="120000"/>
              </a:lnSpc>
              <a:buFont typeface="Wingdings" panose="05000000000000000000" pitchFamily="2" charset="2"/>
              <a:buChar char="Ø"/>
            </a:pPr>
            <a:r>
              <a:rPr lang="zh-CN" altLang="en-US" sz="2000" dirty="0">
                <a:solidFill>
                  <a:srgbClr val="00B050"/>
                </a:solidFill>
                <a:ea typeface="宋体" panose="02010600030101010101" pitchFamily="2" charset="-122"/>
              </a:rPr>
              <a:t>发现没有编译失败，但也没有任何效果，因为并没有告诉</a:t>
            </a:r>
            <a:r>
              <a:rPr lang="en-US" altLang="zh-CN" sz="2000" dirty="0">
                <a:solidFill>
                  <a:srgbClr val="00B050"/>
                </a:solidFill>
                <a:ea typeface="宋体" panose="02010600030101010101" pitchFamily="2" charset="-122"/>
              </a:rPr>
              <a:t>JVM</a:t>
            </a:r>
            <a:r>
              <a:rPr lang="zh-CN" altLang="en-US" sz="2000" dirty="0">
                <a:solidFill>
                  <a:srgbClr val="00B050"/>
                </a:solidFill>
                <a:ea typeface="宋体" panose="02010600030101010101" pitchFamily="2" charset="-122"/>
              </a:rPr>
              <a:t>要帮我们做什么事情，也就是没有可以具体执行的语句。</a:t>
            </a:r>
          </a:p>
          <a:p>
            <a:pPr marL="342900" indent="-342900" eaLnBrk="1" hangingPunct="1">
              <a:lnSpc>
                <a:spcPct val="120000"/>
              </a:lnSpc>
              <a:buFont typeface="Wingdings" panose="05000000000000000000" pitchFamily="2" charset="2"/>
              <a:buChar char="Ø"/>
            </a:pPr>
            <a:r>
              <a:rPr lang="zh-CN" altLang="en-US" sz="2000" dirty="0">
                <a:solidFill>
                  <a:srgbClr val="00B050"/>
                </a:solidFill>
                <a:ea typeface="宋体" panose="02010600030101010101" pitchFamily="2" charset="-122"/>
              </a:rPr>
              <a:t>想要和</a:t>
            </a:r>
            <a:r>
              <a:rPr lang="en-US" altLang="zh-CN" sz="2000" dirty="0">
                <a:solidFill>
                  <a:srgbClr val="00B050"/>
                </a:solidFill>
                <a:ea typeface="宋体" panose="02010600030101010101" pitchFamily="2" charset="-122"/>
              </a:rPr>
              <a:t>JVM</a:t>
            </a:r>
            <a:r>
              <a:rPr lang="zh-CN" altLang="en-US" sz="2000" dirty="0">
                <a:solidFill>
                  <a:srgbClr val="00B050"/>
                </a:solidFill>
                <a:ea typeface="宋体" panose="02010600030101010101" pitchFamily="2" charset="-122"/>
              </a:rPr>
              <a:t>来个互动，只要在</a:t>
            </a:r>
            <a:r>
              <a:rPr lang="en-US" altLang="zh-CN" sz="2000" dirty="0">
                <a:solidFill>
                  <a:srgbClr val="00B050"/>
                </a:solidFill>
                <a:ea typeface="宋体" panose="02010600030101010101" pitchFamily="2" charset="-122"/>
              </a:rPr>
              <a:t>main</a:t>
            </a:r>
            <a:r>
              <a:rPr lang="zh-CN" altLang="en-US" sz="2000" dirty="0">
                <a:solidFill>
                  <a:srgbClr val="00B050"/>
                </a:solidFill>
                <a:ea typeface="宋体" panose="02010600030101010101" pitchFamily="2" charset="-122"/>
              </a:rPr>
              <a:t>方法中加入一句</a:t>
            </a:r>
          </a:p>
          <a:p>
            <a:pPr marL="342900" indent="-342900" eaLnBrk="1" hangingPunct="1">
              <a:lnSpc>
                <a:spcPct val="120000"/>
              </a:lnSpc>
              <a:buFont typeface="Wingdings" panose="05000000000000000000" pitchFamily="2" charset="2"/>
              <a:buChar char="Ø"/>
            </a:pPr>
            <a:r>
              <a:rPr lang="en-US" altLang="zh-CN" sz="2000" dirty="0" err="1">
                <a:solidFill>
                  <a:srgbClr val="00B050"/>
                </a:solidFill>
                <a:ea typeface="宋体" panose="02010600030101010101" pitchFamily="2" charset="-122"/>
              </a:rPr>
              <a:t>System.out.println</a:t>
            </a:r>
            <a:r>
              <a:rPr lang="en-US" altLang="zh-CN" sz="2000" dirty="0">
                <a:solidFill>
                  <a:srgbClr val="00B050"/>
                </a:solidFill>
                <a:ea typeface="宋体" panose="02010600030101010101" pitchFamily="2" charset="-122"/>
              </a:rPr>
              <a:t>(“Hello World");</a:t>
            </a:r>
            <a:r>
              <a:rPr lang="zh-CN" altLang="en-US" sz="2000" dirty="0">
                <a:solidFill>
                  <a:srgbClr val="00B050"/>
                </a:solidFill>
                <a:ea typeface="宋体" panose="02010600030101010101" pitchFamily="2" charset="-122"/>
              </a:rPr>
              <a:t>因为程序进行改动，所以再重新编译，运行即可。</a:t>
            </a:r>
          </a:p>
        </p:txBody>
      </p:sp>
      <p:pic>
        <p:nvPicPr>
          <p:cNvPr id="102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037381" y="2460627"/>
            <a:ext cx="8803001" cy="85402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88894" y="809309"/>
            <a:ext cx="5472608" cy="781814"/>
          </a:xfrm>
        </p:spPr>
        <p:txBody>
          <a:bodyPr>
            <a:normAutofit/>
          </a:bodyPr>
          <a:lstStyle/>
          <a:p>
            <a:r>
              <a:rPr lang="en-US" altLang="zh-CN" b="1" dirty="0">
                <a:solidFill>
                  <a:srgbClr val="00B050"/>
                </a:solidFill>
                <a:latin typeface="+mn-lt"/>
                <a:ea typeface="宋体" panose="02010600030101010101" pitchFamily="2" charset="-122"/>
                <a:cs typeface="Times New Roman" panose="02020603050405020304" pitchFamily="18" charset="0"/>
              </a:rPr>
              <a:t>1.6 </a:t>
            </a:r>
            <a:r>
              <a:rPr lang="zh-CN" altLang="en-US" b="1" dirty="0">
                <a:solidFill>
                  <a:srgbClr val="00B050"/>
                </a:solidFill>
                <a:latin typeface="+mn-lt"/>
                <a:ea typeface="宋体" panose="02010600030101010101" pitchFamily="2" charset="-122"/>
                <a:cs typeface="Times New Roman" panose="02020603050405020304" pitchFamily="18" charset="0"/>
              </a:rPr>
              <a:t>小结第一个程序</a:t>
            </a:r>
          </a:p>
        </p:txBody>
      </p:sp>
      <p:sp>
        <p:nvSpPr>
          <p:cNvPr id="3" name="内容占位符 2"/>
          <p:cNvSpPr>
            <a:spLocks noGrp="1"/>
          </p:cNvSpPr>
          <p:nvPr>
            <p:ph idx="1"/>
          </p:nvPr>
        </p:nvSpPr>
        <p:spPr>
          <a:xfrm>
            <a:off x="527381" y="1628800"/>
            <a:ext cx="11233248" cy="4824536"/>
          </a:xfrm>
        </p:spPr>
        <p:txBody>
          <a:bodyPr>
            <a:noAutofit/>
          </a:bodyPr>
          <a:lstStyle/>
          <a:p>
            <a:pPr>
              <a:lnSpc>
                <a:spcPct val="120000"/>
              </a:lnSpc>
              <a:buFont typeface="Wingdings" panose="05000000000000000000" pitchFamily="2" charset="2"/>
              <a:buChar char="l"/>
            </a:pPr>
            <a:r>
              <a:rPr lang="zh-CN" altLang="en-US" sz="2400" dirty="0">
                <a:solidFill>
                  <a:srgbClr val="00B050"/>
                </a:solidFill>
                <a:ea typeface="宋体" panose="02010600030101010101" pitchFamily="2" charset="-122"/>
              </a:rPr>
              <a:t>Java源文件以“java”为扩展名。源文件的基本组成部分是类（class），如本类中的</a:t>
            </a:r>
            <a:r>
              <a:rPr lang="en-US" altLang="zh-CN" sz="2400" dirty="0">
                <a:solidFill>
                  <a:srgbClr val="00B050"/>
                </a:solidFill>
                <a:ea typeface="宋体" panose="02010600030101010101" pitchFamily="2" charset="-122"/>
              </a:rPr>
              <a:t>Test</a:t>
            </a:r>
            <a:r>
              <a:rPr lang="zh-CN" altLang="en-US" sz="2400" dirty="0">
                <a:solidFill>
                  <a:srgbClr val="00B050"/>
                </a:solidFill>
                <a:ea typeface="宋体" panose="02010600030101010101" pitchFamily="2" charset="-122"/>
              </a:rPr>
              <a:t>类。</a:t>
            </a:r>
            <a:endParaRPr lang="en-US" altLang="zh-CN" sz="2400" dirty="0">
              <a:solidFill>
                <a:srgbClr val="00B050"/>
              </a:solidFill>
              <a:ea typeface="宋体" panose="02010600030101010101" pitchFamily="2" charset="-122"/>
            </a:endParaRPr>
          </a:p>
          <a:p>
            <a:pPr>
              <a:lnSpc>
                <a:spcPct val="120000"/>
              </a:lnSpc>
              <a:buFont typeface="Wingdings" panose="05000000000000000000" pitchFamily="2" charset="2"/>
              <a:buChar char="l"/>
            </a:pPr>
            <a:r>
              <a:rPr lang="en-US" altLang="zh-CN" sz="2400" dirty="0">
                <a:solidFill>
                  <a:srgbClr val="00B050"/>
                </a:solidFill>
                <a:ea typeface="宋体" panose="02010600030101010101" pitchFamily="2" charset="-122"/>
              </a:rPr>
              <a:t>Java</a:t>
            </a:r>
            <a:r>
              <a:rPr lang="zh-CN" altLang="en-US" sz="2400" dirty="0">
                <a:solidFill>
                  <a:srgbClr val="00B050"/>
                </a:solidFill>
                <a:ea typeface="宋体" panose="02010600030101010101" pitchFamily="2" charset="-122"/>
              </a:rPr>
              <a:t>应用程序的执行入口是</a:t>
            </a:r>
            <a:r>
              <a:rPr lang="en-US" altLang="zh-CN" sz="2400" dirty="0">
                <a:solidFill>
                  <a:srgbClr val="00B050"/>
                </a:solidFill>
                <a:ea typeface="宋体" panose="02010600030101010101" pitchFamily="2" charset="-122"/>
              </a:rPr>
              <a:t>main()</a:t>
            </a:r>
            <a:r>
              <a:rPr lang="zh-CN" altLang="en-US" sz="2400" dirty="0">
                <a:solidFill>
                  <a:srgbClr val="00B050"/>
                </a:solidFill>
                <a:ea typeface="宋体" panose="02010600030101010101" pitchFamily="2" charset="-122"/>
              </a:rPr>
              <a:t>方法。它有固定的书写格式：</a:t>
            </a:r>
            <a:r>
              <a:rPr lang="en-US" altLang="zh-CN" sz="2400" b="1" dirty="0">
                <a:solidFill>
                  <a:srgbClr val="00B050"/>
                </a:solidFill>
                <a:ea typeface="宋体" panose="02010600030101010101" pitchFamily="2" charset="-122"/>
              </a:rPr>
              <a:t>public static void main(String[] </a:t>
            </a:r>
            <a:r>
              <a:rPr lang="en-US" altLang="zh-CN" sz="2400" b="1" dirty="0" err="1">
                <a:solidFill>
                  <a:srgbClr val="00B050"/>
                </a:solidFill>
                <a:ea typeface="宋体" panose="02010600030101010101" pitchFamily="2" charset="-122"/>
              </a:rPr>
              <a:t>args</a:t>
            </a:r>
            <a:r>
              <a:rPr lang="en-US" altLang="zh-CN" sz="2400" b="1" dirty="0">
                <a:solidFill>
                  <a:srgbClr val="00B050"/>
                </a:solidFill>
                <a:ea typeface="宋体" panose="02010600030101010101" pitchFamily="2" charset="-122"/>
              </a:rPr>
              <a:t>)  {...}</a:t>
            </a:r>
          </a:p>
          <a:p>
            <a:pPr>
              <a:lnSpc>
                <a:spcPct val="120000"/>
              </a:lnSpc>
              <a:buFont typeface="Wingdings" panose="05000000000000000000" pitchFamily="2" charset="2"/>
              <a:buChar char="l"/>
            </a:pPr>
            <a:r>
              <a:rPr lang="en-US" altLang="zh-CN" sz="2400" dirty="0">
                <a:solidFill>
                  <a:srgbClr val="00B050"/>
                </a:solidFill>
                <a:ea typeface="宋体" panose="02010600030101010101" pitchFamily="2" charset="-122"/>
              </a:rPr>
              <a:t>Java</a:t>
            </a:r>
            <a:r>
              <a:rPr lang="zh-CN" altLang="en-US" sz="2400" dirty="0">
                <a:solidFill>
                  <a:srgbClr val="00B050"/>
                </a:solidFill>
                <a:ea typeface="宋体" panose="02010600030101010101" pitchFamily="2" charset="-122"/>
              </a:rPr>
              <a:t>语言严格区分大小写。</a:t>
            </a:r>
          </a:p>
          <a:p>
            <a:pPr>
              <a:lnSpc>
                <a:spcPct val="120000"/>
              </a:lnSpc>
              <a:buFont typeface="Wingdings" panose="05000000000000000000" pitchFamily="2" charset="2"/>
              <a:buChar char="l"/>
            </a:pPr>
            <a:r>
              <a:rPr lang="en-US" altLang="zh-CN" sz="2400" dirty="0">
                <a:solidFill>
                  <a:srgbClr val="00B050"/>
                </a:solidFill>
                <a:ea typeface="宋体" panose="02010600030101010101" pitchFamily="2" charset="-122"/>
              </a:rPr>
              <a:t>Java</a:t>
            </a:r>
            <a:r>
              <a:rPr lang="zh-CN" altLang="en-US" sz="2400" dirty="0">
                <a:solidFill>
                  <a:srgbClr val="00B050"/>
                </a:solidFill>
                <a:ea typeface="宋体" panose="02010600030101010101" pitchFamily="2" charset="-122"/>
              </a:rPr>
              <a:t>方法由一条条语句构成，每个语句以“</a:t>
            </a:r>
            <a:r>
              <a:rPr lang="en-US" altLang="zh-CN" sz="2400" dirty="0">
                <a:solidFill>
                  <a:srgbClr val="00B050"/>
                </a:solidFill>
                <a:ea typeface="宋体" panose="02010600030101010101" pitchFamily="2" charset="-122"/>
              </a:rPr>
              <a:t>;</a:t>
            </a:r>
            <a:r>
              <a:rPr lang="zh-CN" altLang="en-US" sz="2400" dirty="0">
                <a:solidFill>
                  <a:srgbClr val="00B050"/>
                </a:solidFill>
                <a:ea typeface="宋体" panose="02010600030101010101" pitchFamily="2" charset="-122"/>
              </a:rPr>
              <a:t>”结束。</a:t>
            </a:r>
            <a:endParaRPr lang="en-US" altLang="zh-CN" sz="2400" dirty="0">
              <a:solidFill>
                <a:srgbClr val="00B050"/>
              </a:solidFill>
              <a:ea typeface="宋体" panose="02010600030101010101" pitchFamily="2" charset="-122"/>
            </a:endParaRPr>
          </a:p>
          <a:p>
            <a:pPr>
              <a:lnSpc>
                <a:spcPct val="120000"/>
              </a:lnSpc>
              <a:buFont typeface="Wingdings" panose="05000000000000000000" pitchFamily="2" charset="2"/>
              <a:buChar char="l"/>
            </a:pPr>
            <a:r>
              <a:rPr lang="zh-CN" altLang="en-US" sz="2400" dirty="0">
                <a:solidFill>
                  <a:srgbClr val="00B050"/>
                </a:solidFill>
                <a:ea typeface="宋体" panose="02010600030101010101" pitchFamily="2" charset="-122"/>
              </a:rPr>
              <a:t>括号都是成对出现的，缺一不可。</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67384" y="735304"/>
            <a:ext cx="7296811" cy="646331"/>
          </a:xfrm>
          <a:prstGeom prst="rect">
            <a:avLst/>
          </a:prstGeom>
          <a:noFill/>
        </p:spPr>
        <p:txBody>
          <a:bodyPr wrap="square" rtlCol="0">
            <a:spAutoFit/>
          </a:bodyPr>
          <a:lstStyle/>
          <a:p>
            <a:r>
              <a:rPr lang="en-US" altLang="zh-CN" sz="3600" b="1" dirty="0">
                <a:solidFill>
                  <a:srgbClr val="00B050"/>
                </a:solidFill>
                <a:latin typeface="宋体" panose="02010600030101010101" pitchFamily="2" charset="-122"/>
                <a:ea typeface="宋体" panose="02010600030101010101" pitchFamily="2" charset="-122"/>
              </a:rPr>
              <a:t>1.7 </a:t>
            </a:r>
            <a:r>
              <a:rPr lang="zh-CN" altLang="en-US" sz="3600" b="1" dirty="0">
                <a:solidFill>
                  <a:srgbClr val="00B050"/>
                </a:solidFill>
                <a:latin typeface="宋体" panose="02010600030101010101" pitchFamily="2" charset="-122"/>
                <a:ea typeface="宋体" panose="02010600030101010101" pitchFamily="2" charset="-122"/>
              </a:rPr>
              <a:t>常见问题及解决方法</a:t>
            </a:r>
          </a:p>
        </p:txBody>
      </p:sp>
      <p:sp>
        <p:nvSpPr>
          <p:cNvPr id="7" name="TextBox 6"/>
          <p:cNvSpPr txBox="1">
            <a:spLocks noChangeArrowheads="1"/>
          </p:cNvSpPr>
          <p:nvPr/>
        </p:nvSpPr>
        <p:spPr bwMode="auto">
          <a:xfrm>
            <a:off x="1090283" y="2785533"/>
            <a:ext cx="92202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Arial Unicode MS" pitchFamily="34" charset="-122"/>
                <a:cs typeface="Arial Unicode MS" pitchFamily="34" charset="-122"/>
              </a:defRPr>
            </a:lvl1pPr>
            <a:lvl2pPr marL="742950" indent="-285750" eaLnBrk="0" hangingPunct="0">
              <a:defRPr>
                <a:solidFill>
                  <a:schemeClr val="tx1"/>
                </a:solidFill>
                <a:latin typeface="Arial" panose="020B0604020202020204" pitchFamily="34" charset="0"/>
                <a:ea typeface="Arial Unicode MS" pitchFamily="34" charset="-122"/>
                <a:cs typeface="Arial Unicode MS" pitchFamily="34" charset="-122"/>
              </a:defRPr>
            </a:lvl2pPr>
            <a:lvl3pPr marL="1143000" indent="-228600" eaLnBrk="0" hangingPunct="0">
              <a:defRPr>
                <a:solidFill>
                  <a:schemeClr val="tx1"/>
                </a:solidFill>
                <a:latin typeface="Arial" panose="020B0604020202020204" pitchFamily="34" charset="0"/>
                <a:ea typeface="Arial Unicode MS" pitchFamily="34" charset="-122"/>
                <a:cs typeface="Arial Unicode MS" pitchFamily="34" charset="-122"/>
              </a:defRPr>
            </a:lvl3pPr>
            <a:lvl4pPr marL="1600200" indent="-228600" eaLnBrk="0" hangingPunct="0">
              <a:defRPr>
                <a:solidFill>
                  <a:schemeClr val="tx1"/>
                </a:solidFill>
                <a:latin typeface="Arial" panose="020B0604020202020204" pitchFamily="34" charset="0"/>
                <a:ea typeface="Arial Unicode MS" pitchFamily="34" charset="-122"/>
                <a:cs typeface="Arial Unicode MS" pitchFamily="34" charset="-122"/>
              </a:defRPr>
            </a:lvl4pPr>
            <a:lvl5pPr marL="2057400" indent="-228600" eaLnBrk="0" hangingPunct="0">
              <a:defRPr>
                <a:solidFill>
                  <a:schemeClr val="tx1"/>
                </a:solidFill>
                <a:latin typeface="Arial" panose="020B0604020202020204" pitchFamily="34" charset="0"/>
                <a:ea typeface="Arial Unicode MS" pitchFamily="34" charset="-122"/>
                <a:cs typeface="Arial Unicode MS"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2"/>
                <a:cs typeface="Arial Unicode MS"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2"/>
                <a:cs typeface="Arial Unicode MS"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2"/>
                <a:cs typeface="Arial Unicode MS"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2"/>
                <a:cs typeface="Arial Unicode MS" pitchFamily="34" charset="-122"/>
              </a:defRPr>
            </a:lvl9pPr>
          </a:lstStyle>
          <a:p>
            <a:pPr marL="342900" indent="-342900" eaLnBrk="1" hangingPunct="1">
              <a:buFont typeface="Wingdings" panose="05000000000000000000" pitchFamily="2" charset="2"/>
              <a:buChar char="Ø"/>
            </a:pPr>
            <a:r>
              <a:rPr lang="zh-CN" altLang="en-US" sz="2400" dirty="0">
                <a:solidFill>
                  <a:srgbClr val="00B050"/>
                </a:solidFill>
                <a:ea typeface="宋体" panose="02010600030101010101" pitchFamily="2" charset="-122"/>
              </a:rPr>
              <a:t>源文件名不存在或者写错，或者当前路径错误。</a:t>
            </a:r>
          </a:p>
        </p:txBody>
      </p:sp>
      <p:sp>
        <p:nvSpPr>
          <p:cNvPr id="9" name="TextBox 8"/>
          <p:cNvSpPr txBox="1">
            <a:spLocks noChangeArrowheads="1"/>
          </p:cNvSpPr>
          <p:nvPr/>
        </p:nvSpPr>
        <p:spPr bwMode="auto">
          <a:xfrm>
            <a:off x="1177760" y="5013176"/>
            <a:ext cx="10561173" cy="830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Arial Unicode MS" pitchFamily="34" charset="-122"/>
                <a:cs typeface="Arial Unicode MS" pitchFamily="34" charset="-122"/>
              </a:defRPr>
            </a:lvl1pPr>
            <a:lvl2pPr marL="742950" indent="-285750" eaLnBrk="0" hangingPunct="0">
              <a:defRPr>
                <a:solidFill>
                  <a:schemeClr val="tx1"/>
                </a:solidFill>
                <a:latin typeface="Arial" panose="020B0604020202020204" pitchFamily="34" charset="0"/>
                <a:ea typeface="Arial Unicode MS" pitchFamily="34" charset="-122"/>
                <a:cs typeface="Arial Unicode MS" pitchFamily="34" charset="-122"/>
              </a:defRPr>
            </a:lvl2pPr>
            <a:lvl3pPr marL="1143000" indent="-228600" eaLnBrk="0" hangingPunct="0">
              <a:defRPr>
                <a:solidFill>
                  <a:schemeClr val="tx1"/>
                </a:solidFill>
                <a:latin typeface="Arial" panose="020B0604020202020204" pitchFamily="34" charset="0"/>
                <a:ea typeface="Arial Unicode MS" pitchFamily="34" charset="-122"/>
                <a:cs typeface="Arial Unicode MS" pitchFamily="34" charset="-122"/>
              </a:defRPr>
            </a:lvl3pPr>
            <a:lvl4pPr marL="1600200" indent="-228600" eaLnBrk="0" hangingPunct="0">
              <a:defRPr>
                <a:solidFill>
                  <a:schemeClr val="tx1"/>
                </a:solidFill>
                <a:latin typeface="Arial" panose="020B0604020202020204" pitchFamily="34" charset="0"/>
                <a:ea typeface="Arial Unicode MS" pitchFamily="34" charset="-122"/>
                <a:cs typeface="Arial Unicode MS" pitchFamily="34" charset="-122"/>
              </a:defRPr>
            </a:lvl4pPr>
            <a:lvl5pPr marL="2057400" indent="-228600" eaLnBrk="0" hangingPunct="0">
              <a:defRPr>
                <a:solidFill>
                  <a:schemeClr val="tx1"/>
                </a:solidFill>
                <a:latin typeface="Arial" panose="020B0604020202020204" pitchFamily="34" charset="0"/>
                <a:ea typeface="Arial Unicode MS" pitchFamily="34" charset="-122"/>
                <a:cs typeface="Arial Unicode MS"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2"/>
                <a:cs typeface="Arial Unicode MS"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2"/>
                <a:cs typeface="Arial Unicode MS"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2"/>
                <a:cs typeface="Arial Unicode MS"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2"/>
                <a:cs typeface="Arial Unicode MS" pitchFamily="34" charset="-122"/>
              </a:defRPr>
            </a:lvl9pPr>
          </a:lstStyle>
          <a:p>
            <a:pPr marL="342900" indent="-342900" eaLnBrk="1" hangingPunct="1">
              <a:buFont typeface="Wingdings" panose="05000000000000000000" pitchFamily="2" charset="2"/>
              <a:buChar char="Ø"/>
            </a:pPr>
            <a:r>
              <a:rPr lang="zh-CN" altLang="en-US" sz="2400" dirty="0">
                <a:solidFill>
                  <a:srgbClr val="00B050"/>
                </a:solidFill>
                <a:ea typeface="宋体" panose="02010600030101010101" pitchFamily="2" charset="-122"/>
              </a:rPr>
              <a:t>类文件名写错，或者类文件不在当前路径下，或者不在</a:t>
            </a:r>
            <a:r>
              <a:rPr lang="en-US" altLang="zh-CN" sz="2400" dirty="0" err="1">
                <a:solidFill>
                  <a:srgbClr val="00B050"/>
                </a:solidFill>
                <a:ea typeface="宋体" panose="02010600030101010101" pitchFamily="2" charset="-122"/>
              </a:rPr>
              <a:t>classpath</a:t>
            </a:r>
            <a:r>
              <a:rPr lang="zh-CN" altLang="en-US" sz="2400" dirty="0">
                <a:solidFill>
                  <a:srgbClr val="00B050"/>
                </a:solidFill>
                <a:ea typeface="宋体" panose="02010600030101010101" pitchFamily="2" charset="-122"/>
              </a:rPr>
              <a:t>指定路径下。</a:t>
            </a:r>
          </a:p>
        </p:txBody>
      </p:sp>
      <p:pic>
        <p:nvPicPr>
          <p:cNvPr id="205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177761" y="1578519"/>
            <a:ext cx="7123751" cy="120701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260884" y="4107821"/>
            <a:ext cx="7186749" cy="7920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43021" y="723258"/>
            <a:ext cx="7296811" cy="646331"/>
          </a:xfrm>
          <a:prstGeom prst="rect">
            <a:avLst/>
          </a:prstGeom>
          <a:noFill/>
        </p:spPr>
        <p:txBody>
          <a:bodyPr wrap="square" rtlCol="0">
            <a:spAutoFit/>
          </a:bodyPr>
          <a:lstStyle/>
          <a:p>
            <a:r>
              <a:rPr lang="en-US" altLang="zh-CN" sz="3600" b="1" dirty="0">
                <a:solidFill>
                  <a:srgbClr val="00B050"/>
                </a:solidFill>
                <a:latin typeface="宋体" panose="02010600030101010101" pitchFamily="2" charset="-122"/>
                <a:ea typeface="宋体" panose="02010600030101010101" pitchFamily="2" charset="-122"/>
              </a:rPr>
              <a:t>1.7 </a:t>
            </a:r>
            <a:r>
              <a:rPr lang="zh-CN" altLang="en-US" sz="3600" b="1" dirty="0">
                <a:solidFill>
                  <a:srgbClr val="00B050"/>
                </a:solidFill>
                <a:latin typeface="宋体" panose="02010600030101010101" pitchFamily="2" charset="-122"/>
                <a:ea typeface="宋体" panose="02010600030101010101" pitchFamily="2" charset="-122"/>
              </a:rPr>
              <a:t>常见问题及解决方法</a:t>
            </a:r>
          </a:p>
        </p:txBody>
      </p:sp>
      <p:sp>
        <p:nvSpPr>
          <p:cNvPr id="6" name="TextBox 6"/>
          <p:cNvSpPr txBox="1">
            <a:spLocks noChangeArrowheads="1"/>
          </p:cNvSpPr>
          <p:nvPr/>
        </p:nvSpPr>
        <p:spPr bwMode="auto">
          <a:xfrm>
            <a:off x="453730" y="5373217"/>
            <a:ext cx="11425269"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Arial Unicode MS" pitchFamily="34" charset="-122"/>
                <a:cs typeface="Arial Unicode MS" pitchFamily="34" charset="-122"/>
              </a:defRPr>
            </a:lvl1pPr>
            <a:lvl2pPr marL="742950" indent="-285750" eaLnBrk="0" hangingPunct="0">
              <a:defRPr>
                <a:solidFill>
                  <a:schemeClr val="tx1"/>
                </a:solidFill>
                <a:latin typeface="Arial" panose="020B0604020202020204" pitchFamily="34" charset="0"/>
                <a:ea typeface="Arial Unicode MS" pitchFamily="34" charset="-122"/>
                <a:cs typeface="Arial Unicode MS" pitchFamily="34" charset="-122"/>
              </a:defRPr>
            </a:lvl2pPr>
            <a:lvl3pPr marL="1143000" indent="-228600" eaLnBrk="0" hangingPunct="0">
              <a:defRPr>
                <a:solidFill>
                  <a:schemeClr val="tx1"/>
                </a:solidFill>
                <a:latin typeface="Arial" panose="020B0604020202020204" pitchFamily="34" charset="0"/>
                <a:ea typeface="Arial Unicode MS" pitchFamily="34" charset="-122"/>
                <a:cs typeface="Arial Unicode MS" pitchFamily="34" charset="-122"/>
              </a:defRPr>
            </a:lvl3pPr>
            <a:lvl4pPr marL="1600200" indent="-228600" eaLnBrk="0" hangingPunct="0">
              <a:defRPr>
                <a:solidFill>
                  <a:schemeClr val="tx1"/>
                </a:solidFill>
                <a:latin typeface="Arial" panose="020B0604020202020204" pitchFamily="34" charset="0"/>
                <a:ea typeface="Arial Unicode MS" pitchFamily="34" charset="-122"/>
                <a:cs typeface="Arial Unicode MS" pitchFamily="34" charset="-122"/>
              </a:defRPr>
            </a:lvl4pPr>
            <a:lvl5pPr marL="2057400" indent="-228600" eaLnBrk="0" hangingPunct="0">
              <a:defRPr>
                <a:solidFill>
                  <a:schemeClr val="tx1"/>
                </a:solidFill>
                <a:latin typeface="Arial" panose="020B0604020202020204" pitchFamily="34" charset="0"/>
                <a:ea typeface="Arial Unicode MS" pitchFamily="34" charset="-122"/>
                <a:cs typeface="Arial Unicode MS"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2"/>
                <a:cs typeface="Arial Unicode MS"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2"/>
                <a:cs typeface="Arial Unicode MS"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2"/>
                <a:cs typeface="Arial Unicode MS"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2"/>
                <a:cs typeface="Arial Unicode MS" pitchFamily="34" charset="-122"/>
              </a:defRPr>
            </a:lvl9pPr>
          </a:lstStyle>
          <a:p>
            <a:pPr marL="342900" indent="-342900" eaLnBrk="1" hangingPunct="1">
              <a:buFont typeface="Wingdings" panose="05000000000000000000" pitchFamily="2" charset="2"/>
              <a:buChar char="Ø"/>
            </a:pPr>
            <a:r>
              <a:rPr lang="zh-CN" altLang="en-US" sz="2400" dirty="0">
                <a:solidFill>
                  <a:srgbClr val="00B050"/>
                </a:solidFill>
                <a:ea typeface="宋体" panose="02010600030101010101" pitchFamily="2" charset="-122"/>
              </a:rPr>
              <a:t>编译失败，注意错误出现的行数，再到源代码中指定位置改错</a:t>
            </a:r>
          </a:p>
        </p:txBody>
      </p:sp>
      <p:pic>
        <p:nvPicPr>
          <p:cNvPr id="307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23391" y="1556792"/>
            <a:ext cx="10840477" cy="12961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23391" y="2979437"/>
            <a:ext cx="10840477" cy="461665"/>
          </a:xfrm>
          <a:prstGeom prst="rect">
            <a:avLst/>
          </a:prstGeom>
          <a:noFill/>
        </p:spPr>
        <p:txBody>
          <a:bodyPr wrap="square" rtlCol="0">
            <a:spAutoFit/>
          </a:bodyPr>
          <a:lstStyle/>
          <a:p>
            <a:pPr marL="285750" indent="-285750">
              <a:buFont typeface="Wingdings" panose="05000000000000000000" pitchFamily="2" charset="2"/>
              <a:buChar char="Ø"/>
            </a:pPr>
            <a:r>
              <a:rPr lang="zh-CN" altLang="en-US" sz="2400" dirty="0">
                <a:solidFill>
                  <a:srgbClr val="00B050"/>
                </a:solidFill>
                <a:latin typeface="Times New Roman" panose="02020603050405020304" pitchFamily="18" charset="0"/>
                <a:ea typeface="宋体" panose="02010600030101010101" pitchFamily="2" charset="-122"/>
                <a:cs typeface="Times New Roman" panose="02020603050405020304" pitchFamily="18" charset="0"/>
              </a:rPr>
              <a:t>声明为</a:t>
            </a:r>
            <a:r>
              <a:rPr lang="en-US" altLang="zh-CN" sz="2400" dirty="0">
                <a:solidFill>
                  <a:srgbClr val="00B050"/>
                </a:solidFill>
                <a:latin typeface="Times New Roman" panose="02020603050405020304" pitchFamily="18" charset="0"/>
                <a:ea typeface="宋体" panose="02010600030101010101" pitchFamily="2" charset="-122"/>
                <a:cs typeface="Times New Roman" panose="02020603050405020304" pitchFamily="18" charset="0"/>
              </a:rPr>
              <a:t>public</a:t>
            </a:r>
            <a:r>
              <a:rPr lang="zh-CN" altLang="en-US" sz="2400" dirty="0">
                <a:solidFill>
                  <a:srgbClr val="00B050"/>
                </a:solidFill>
                <a:latin typeface="Times New Roman" panose="02020603050405020304" pitchFamily="18" charset="0"/>
                <a:ea typeface="宋体" panose="02010600030101010101" pitchFamily="2" charset="-122"/>
                <a:cs typeface="Times New Roman" panose="02020603050405020304" pitchFamily="18" charset="0"/>
              </a:rPr>
              <a:t>的主类应与文件名一致，否知编译失败</a:t>
            </a:r>
          </a:p>
        </p:txBody>
      </p:sp>
      <p:pic>
        <p:nvPicPr>
          <p:cNvPr id="3075"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19402" y="3801868"/>
            <a:ext cx="9313036" cy="16061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55002" y="653192"/>
            <a:ext cx="3685896" cy="709806"/>
          </a:xfrm>
        </p:spPr>
        <p:txBody>
          <a:bodyPr/>
          <a:lstStyle/>
          <a:p>
            <a:r>
              <a:rPr lang="en-US" altLang="zh-CN" b="1" dirty="0">
                <a:solidFill>
                  <a:srgbClr val="00B050"/>
                </a:solidFill>
                <a:latin typeface="Times New Roman" panose="02020603050405020304" pitchFamily="18" charset="0"/>
                <a:ea typeface="宋体" panose="02010600030101010101" pitchFamily="2" charset="-122"/>
                <a:cs typeface="Times New Roman" panose="02020603050405020304" pitchFamily="18" charset="0"/>
              </a:rPr>
              <a:t>1.8 </a:t>
            </a:r>
            <a:r>
              <a:rPr lang="zh-CN" altLang="en-US" b="1" dirty="0">
                <a:solidFill>
                  <a:srgbClr val="00B050"/>
                </a:solidFill>
                <a:latin typeface="Times New Roman" panose="02020603050405020304" pitchFamily="18" charset="0"/>
                <a:ea typeface="宋体" panose="02010600030101010101" pitchFamily="2" charset="-122"/>
                <a:cs typeface="Times New Roman" panose="02020603050405020304" pitchFamily="18" charset="0"/>
              </a:rPr>
              <a:t>注  释</a:t>
            </a:r>
          </a:p>
        </p:txBody>
      </p:sp>
      <p:sp>
        <p:nvSpPr>
          <p:cNvPr id="3" name="内容占位符 2"/>
          <p:cNvSpPr>
            <a:spLocks noGrp="1"/>
          </p:cNvSpPr>
          <p:nvPr>
            <p:ph idx="1"/>
          </p:nvPr>
        </p:nvSpPr>
        <p:spPr>
          <a:xfrm>
            <a:off x="609600" y="1600200"/>
            <a:ext cx="10972800" cy="4349080"/>
          </a:xfrm>
        </p:spPr>
        <p:txBody>
          <a:bodyPr>
            <a:normAutofit/>
          </a:bodyPr>
          <a:lstStyle/>
          <a:p>
            <a:pPr>
              <a:buFont typeface="Wingdings" panose="05000000000000000000" pitchFamily="2" charset="2"/>
              <a:buChar char="l"/>
            </a:pPr>
            <a:r>
              <a:rPr lang="zh-CN" altLang="en-US" dirty="0">
                <a:solidFill>
                  <a:srgbClr val="00B050"/>
                </a:solidFill>
                <a:latin typeface="Times New Roman" panose="02020603050405020304" pitchFamily="18" charset="0"/>
                <a:ea typeface="宋体" panose="02010600030101010101" pitchFamily="2" charset="-122"/>
                <a:cs typeface="Times New Roman" panose="02020603050405020304" pitchFamily="18" charset="0"/>
              </a:rPr>
              <a:t>用于注解说明解释程序的文字就是注释。</a:t>
            </a:r>
            <a:endParaRPr lang="en-US" altLang="zh-CN" dirty="0">
              <a:solidFill>
                <a:srgbClr val="00B050"/>
              </a:solidFill>
              <a:latin typeface="Times New Roman" panose="02020603050405020304" pitchFamily="18" charset="0"/>
              <a:ea typeface="宋体" panose="02010600030101010101" pitchFamily="2" charset="-122"/>
              <a:cs typeface="Times New Roman" panose="02020603050405020304" pitchFamily="18" charset="0"/>
            </a:endParaRPr>
          </a:p>
          <a:p>
            <a:pPr>
              <a:buFont typeface="Wingdings" panose="05000000000000000000" pitchFamily="2" charset="2"/>
              <a:buChar char="l"/>
            </a:pPr>
            <a:r>
              <a:rPr lang="zh-CN" altLang="en-US" dirty="0">
                <a:solidFill>
                  <a:srgbClr val="00B050"/>
                </a:solidFill>
                <a:latin typeface="Times New Roman" panose="02020603050405020304" pitchFamily="18" charset="0"/>
                <a:ea typeface="宋体" panose="02010600030101010101" pitchFamily="2" charset="-122"/>
                <a:cs typeface="Times New Roman" panose="02020603050405020304" pitchFamily="18" charset="0"/>
              </a:rPr>
              <a:t>提高了代码的阅读性；调试程序的重要方法。</a:t>
            </a:r>
            <a:endParaRPr lang="en-US" altLang="zh-CN" dirty="0">
              <a:solidFill>
                <a:srgbClr val="00B050"/>
              </a:solidFill>
              <a:latin typeface="Times New Roman" panose="02020603050405020304" pitchFamily="18" charset="0"/>
              <a:ea typeface="宋体" panose="02010600030101010101" pitchFamily="2" charset="-122"/>
              <a:cs typeface="Times New Roman" panose="02020603050405020304" pitchFamily="18" charset="0"/>
            </a:endParaRPr>
          </a:p>
          <a:p>
            <a:pPr>
              <a:buFont typeface="Wingdings" panose="05000000000000000000" pitchFamily="2" charset="2"/>
              <a:buChar char="l"/>
            </a:pPr>
            <a:r>
              <a:rPr lang="en-US" altLang="zh-CN" dirty="0">
                <a:solidFill>
                  <a:srgbClr val="00B050"/>
                </a:solidFill>
                <a:latin typeface="Times New Roman" panose="02020603050405020304" pitchFamily="18" charset="0"/>
                <a:ea typeface="宋体" panose="02010600030101010101" pitchFamily="2" charset="-122"/>
                <a:cs typeface="Times New Roman" panose="02020603050405020304" pitchFamily="18" charset="0"/>
              </a:rPr>
              <a:t>Java</a:t>
            </a:r>
            <a:r>
              <a:rPr lang="zh-CN" altLang="en-US" dirty="0">
                <a:solidFill>
                  <a:srgbClr val="00B050"/>
                </a:solidFill>
                <a:latin typeface="Times New Roman" panose="02020603050405020304" pitchFamily="18" charset="0"/>
                <a:ea typeface="宋体" panose="02010600030101010101" pitchFamily="2" charset="-122"/>
                <a:cs typeface="Times New Roman" panose="02020603050405020304" pitchFamily="18" charset="0"/>
              </a:rPr>
              <a:t>中的注释类型：</a:t>
            </a:r>
            <a:endParaRPr lang="en-US" altLang="zh-CN" dirty="0">
              <a:solidFill>
                <a:srgbClr val="00B050"/>
              </a:solidFill>
              <a:latin typeface="Times New Roman" panose="02020603050405020304" pitchFamily="18" charset="0"/>
              <a:ea typeface="宋体" panose="02010600030101010101" pitchFamily="2" charset="-122"/>
              <a:cs typeface="Times New Roman" panose="02020603050405020304" pitchFamily="18" charset="0"/>
            </a:endParaRPr>
          </a:p>
          <a:p>
            <a:pPr lvl="1">
              <a:buFont typeface="Wingdings" panose="05000000000000000000" pitchFamily="2" charset="2"/>
              <a:buChar char="Ø"/>
            </a:pPr>
            <a:r>
              <a:rPr lang="zh-CN" altLang="en-US" dirty="0">
                <a:solidFill>
                  <a:srgbClr val="00B050"/>
                </a:solidFill>
                <a:latin typeface="Times New Roman" panose="02020603050405020304" pitchFamily="18" charset="0"/>
                <a:ea typeface="宋体" panose="02010600030101010101" pitchFamily="2" charset="-122"/>
                <a:cs typeface="Times New Roman" panose="02020603050405020304" pitchFamily="18" charset="0"/>
              </a:rPr>
              <a:t>单行注释   </a:t>
            </a:r>
            <a:r>
              <a:rPr lang="en-US" altLang="zh-CN" dirty="0">
                <a:solidFill>
                  <a:srgbClr val="00B050"/>
                </a:solidFill>
                <a:latin typeface="Times New Roman" panose="02020603050405020304" pitchFamily="18" charset="0"/>
                <a:ea typeface="宋体" panose="02010600030101010101" pitchFamily="2" charset="-122"/>
                <a:cs typeface="Times New Roman" panose="02020603050405020304" pitchFamily="18" charset="0"/>
              </a:rPr>
              <a:t>//</a:t>
            </a:r>
          </a:p>
          <a:p>
            <a:pPr lvl="1">
              <a:buFont typeface="Wingdings" panose="05000000000000000000" pitchFamily="2" charset="2"/>
              <a:buChar char="Ø"/>
            </a:pPr>
            <a:r>
              <a:rPr lang="zh-CN" altLang="en-US" dirty="0">
                <a:solidFill>
                  <a:srgbClr val="00B050"/>
                </a:solidFill>
                <a:latin typeface="Times New Roman" panose="02020603050405020304" pitchFamily="18" charset="0"/>
                <a:ea typeface="宋体" panose="02010600030101010101" pitchFamily="2" charset="-122"/>
                <a:cs typeface="Times New Roman" panose="02020603050405020304" pitchFamily="18" charset="0"/>
              </a:rPr>
              <a:t>多行注释</a:t>
            </a:r>
            <a:r>
              <a:rPr lang="en-US" altLang="zh-CN" dirty="0">
                <a:solidFill>
                  <a:srgbClr val="00B050"/>
                </a:solidFill>
                <a:latin typeface="Times New Roman" panose="02020603050405020304" pitchFamily="18" charset="0"/>
                <a:ea typeface="宋体" panose="02010600030101010101" pitchFamily="2" charset="-122"/>
                <a:cs typeface="Times New Roman" panose="02020603050405020304" pitchFamily="18" charset="0"/>
              </a:rPr>
              <a:t>/* */</a:t>
            </a:r>
          </a:p>
          <a:p>
            <a:pPr lvl="1">
              <a:buFont typeface="Wingdings" panose="05000000000000000000" pitchFamily="2" charset="2"/>
              <a:buChar char="Ø"/>
            </a:pPr>
            <a:r>
              <a:rPr lang="zh-CN" altLang="en-US" dirty="0">
                <a:solidFill>
                  <a:srgbClr val="00B050"/>
                </a:solidFill>
                <a:latin typeface="Times New Roman" panose="02020603050405020304" pitchFamily="18" charset="0"/>
                <a:ea typeface="宋体" panose="02010600030101010101" pitchFamily="2" charset="-122"/>
                <a:cs typeface="Times New Roman" panose="02020603050405020304" pitchFamily="18" charset="0"/>
              </a:rPr>
              <a:t>文档注释（</a:t>
            </a:r>
            <a:r>
              <a:rPr lang="en-US" altLang="zh-CN" dirty="0">
                <a:solidFill>
                  <a:srgbClr val="00B050"/>
                </a:solidFill>
                <a:latin typeface="Times New Roman" panose="02020603050405020304" pitchFamily="18" charset="0"/>
                <a:ea typeface="宋体" panose="02010600030101010101" pitchFamily="2" charset="-122"/>
                <a:cs typeface="Times New Roman" panose="02020603050405020304" pitchFamily="18" charset="0"/>
              </a:rPr>
              <a:t>java</a:t>
            </a:r>
            <a:r>
              <a:rPr lang="zh-CN" altLang="en-US" dirty="0">
                <a:solidFill>
                  <a:srgbClr val="00B050"/>
                </a:solidFill>
                <a:latin typeface="Times New Roman" panose="02020603050405020304" pitchFamily="18" charset="0"/>
                <a:ea typeface="宋体" panose="02010600030101010101" pitchFamily="2" charset="-122"/>
                <a:cs typeface="Times New Roman" panose="02020603050405020304" pitchFamily="18" charset="0"/>
              </a:rPr>
              <a:t>特有）</a:t>
            </a:r>
            <a:endParaRPr lang="en-US" altLang="zh-CN" dirty="0">
              <a:solidFill>
                <a:srgbClr val="00B050"/>
              </a:solidFill>
              <a:latin typeface="Times New Roman" panose="02020603050405020304" pitchFamily="18" charset="0"/>
              <a:ea typeface="宋体" panose="02010600030101010101" pitchFamily="2" charset="-122"/>
              <a:cs typeface="Times New Roman" panose="02020603050405020304" pitchFamily="18" charset="0"/>
            </a:endParaRPr>
          </a:p>
          <a:p>
            <a:pPr>
              <a:buFont typeface="Wingdings" panose="05000000000000000000" pitchFamily="2" charset="2"/>
              <a:buChar char="l"/>
            </a:pPr>
            <a:r>
              <a:rPr lang="zh-CN" altLang="en-US" dirty="0">
                <a:solidFill>
                  <a:srgbClr val="00B050"/>
                </a:solidFill>
                <a:latin typeface="Times New Roman" panose="02020603050405020304" pitchFamily="18" charset="0"/>
                <a:ea typeface="宋体" panose="02010600030101010101" pitchFamily="2" charset="-122"/>
                <a:cs typeface="Times New Roman" panose="02020603050405020304" pitchFamily="18" charset="0"/>
              </a:rPr>
              <a:t>注释是一个程序员必须要具有的良好编程习惯。</a:t>
            </a:r>
          </a:p>
          <a:p>
            <a:pPr>
              <a:buFont typeface="Wingdings" panose="05000000000000000000" pitchFamily="2" charset="2"/>
              <a:buChar char="l"/>
            </a:pPr>
            <a:r>
              <a:rPr lang="zh-CN" altLang="en-US" dirty="0">
                <a:solidFill>
                  <a:srgbClr val="00B050"/>
                </a:solidFill>
                <a:latin typeface="Times New Roman" panose="02020603050405020304" pitchFamily="18" charset="0"/>
                <a:ea typeface="宋体" panose="02010600030101010101" pitchFamily="2" charset="-122"/>
                <a:cs typeface="Times New Roman" panose="02020603050405020304" pitchFamily="18" charset="0"/>
              </a:rPr>
              <a:t>将自己的思想通过注释先整理出来，再用代码去体现</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777124" y="593639"/>
            <a:ext cx="8229600" cy="666932"/>
          </a:xfrm>
        </p:spPr>
        <p:txBody>
          <a:bodyPr>
            <a:normAutofit/>
          </a:bodyPr>
          <a:lstStyle/>
          <a:p>
            <a:r>
              <a:rPr lang="en-US" altLang="zh-CN" sz="3200" dirty="0">
                <a:solidFill>
                  <a:srgbClr val="00B050"/>
                </a:solidFill>
                <a:latin typeface="黑体" panose="02010609060101010101" pitchFamily="49" charset="-122"/>
                <a:ea typeface="黑体" panose="02010609060101010101" pitchFamily="49" charset="-122"/>
                <a:cs typeface="Arial" panose="020B0604020202020204" pitchFamily="34" charset="0"/>
              </a:rPr>
              <a:t>JAVA</a:t>
            </a:r>
            <a:r>
              <a:rPr lang="zh-CN" altLang="en-US" sz="3200" dirty="0">
                <a:solidFill>
                  <a:srgbClr val="00B050"/>
                </a:solidFill>
                <a:latin typeface="黑体" panose="02010609060101010101" pitchFamily="49" charset="-122"/>
                <a:ea typeface="黑体" panose="02010609060101010101" pitchFamily="49" charset="-122"/>
                <a:cs typeface="Arial Unicode MS" pitchFamily="34" charset="-122"/>
              </a:rPr>
              <a:t>基础课程内容</a:t>
            </a:r>
          </a:p>
        </p:txBody>
      </p:sp>
      <p:sp>
        <p:nvSpPr>
          <p:cNvPr id="5" name="内容占位符 2"/>
          <p:cNvSpPr>
            <a:spLocks noGrp="1"/>
          </p:cNvSpPr>
          <p:nvPr>
            <p:ph idx="1"/>
          </p:nvPr>
        </p:nvSpPr>
        <p:spPr>
          <a:xfrm>
            <a:off x="777124" y="1772506"/>
            <a:ext cx="4071966" cy="3704168"/>
          </a:xfrm>
        </p:spPr>
        <p:txBody>
          <a:bodyPr>
            <a:noAutofit/>
          </a:bodyPr>
          <a:lstStyle/>
          <a:p>
            <a:r>
              <a:rPr lang="zh-CN" altLang="en-US" sz="2400" dirty="0">
                <a:solidFill>
                  <a:srgbClr val="C00000"/>
                </a:solidFill>
                <a:latin typeface="黑体" panose="02010609060101010101" pitchFamily="49" charset="-122"/>
                <a:ea typeface="黑体" panose="02010609060101010101" pitchFamily="49" charset="-122"/>
                <a:cs typeface="Arial" panose="020B0604020202020204" pitchFamily="34" charset="0"/>
              </a:rPr>
              <a:t>第一章 </a:t>
            </a:r>
            <a:r>
              <a:rPr lang="en-US" altLang="zh-CN" sz="2400" dirty="0">
                <a:solidFill>
                  <a:srgbClr val="C00000"/>
                </a:solidFill>
                <a:latin typeface="黑体" panose="02010609060101010101" pitchFamily="49" charset="-122"/>
                <a:ea typeface="黑体" panose="02010609060101010101" pitchFamily="49" charset="-122"/>
                <a:cs typeface="Arial" panose="020B0604020202020204" pitchFamily="34" charset="0"/>
              </a:rPr>
              <a:t>Java</a:t>
            </a:r>
            <a:r>
              <a:rPr lang="zh-CN" altLang="en-US" sz="2400" dirty="0">
                <a:solidFill>
                  <a:srgbClr val="C00000"/>
                </a:solidFill>
                <a:latin typeface="黑体" panose="02010609060101010101" pitchFamily="49" charset="-122"/>
                <a:ea typeface="黑体" panose="02010609060101010101" pitchFamily="49" charset="-122"/>
                <a:cs typeface="Arial" panose="020B0604020202020204" pitchFamily="34" charset="0"/>
              </a:rPr>
              <a:t>语言概述              </a:t>
            </a:r>
          </a:p>
          <a:p>
            <a:r>
              <a:rPr lang="zh-CN" altLang="en-US" sz="2400" dirty="0">
                <a:solidFill>
                  <a:srgbClr val="00B050"/>
                </a:solidFill>
                <a:latin typeface="黑体" panose="02010609060101010101" pitchFamily="49" charset="-122"/>
                <a:ea typeface="黑体" panose="02010609060101010101" pitchFamily="49" charset="-122"/>
                <a:cs typeface="Arial" panose="020B0604020202020204" pitchFamily="34" charset="0"/>
              </a:rPr>
              <a:t>第二章 基本语法</a:t>
            </a:r>
          </a:p>
          <a:p>
            <a:r>
              <a:rPr lang="zh-CN" altLang="en-US" sz="2400" dirty="0">
                <a:solidFill>
                  <a:srgbClr val="00B050"/>
                </a:solidFill>
                <a:latin typeface="黑体" panose="02010609060101010101" pitchFamily="49" charset="-122"/>
                <a:ea typeface="黑体" panose="02010609060101010101" pitchFamily="49" charset="-122"/>
                <a:cs typeface="Arial" panose="020B0604020202020204" pitchFamily="34" charset="0"/>
              </a:rPr>
              <a:t>第三章 面向对象</a:t>
            </a:r>
          </a:p>
          <a:p>
            <a:r>
              <a:rPr lang="zh-CN" altLang="en-US" sz="2400" dirty="0">
                <a:solidFill>
                  <a:srgbClr val="00B050"/>
                </a:solidFill>
                <a:latin typeface="黑体" panose="02010609060101010101" pitchFamily="49" charset="-122"/>
                <a:ea typeface="黑体" panose="02010609060101010101" pitchFamily="49" charset="-122"/>
                <a:cs typeface="Arial" panose="020B0604020202020204" pitchFamily="34" charset="0"/>
              </a:rPr>
              <a:t>第四章 </a:t>
            </a:r>
            <a:r>
              <a:rPr lang="en-US" altLang="zh-CN" sz="2400" dirty="0">
                <a:solidFill>
                  <a:srgbClr val="00B050"/>
                </a:solidFill>
                <a:latin typeface="黑体" panose="02010609060101010101" pitchFamily="49" charset="-122"/>
                <a:ea typeface="黑体" panose="02010609060101010101" pitchFamily="49" charset="-122"/>
                <a:cs typeface="Arial" panose="020B0604020202020204" pitchFamily="34" charset="0"/>
              </a:rPr>
              <a:t>Java </a:t>
            </a:r>
            <a:r>
              <a:rPr lang="zh-CN" altLang="en-US" sz="2400" dirty="0">
                <a:solidFill>
                  <a:srgbClr val="00B050"/>
                </a:solidFill>
                <a:latin typeface="黑体" panose="02010609060101010101" pitchFamily="49" charset="-122"/>
                <a:ea typeface="黑体" panose="02010609060101010101" pitchFamily="49" charset="-122"/>
                <a:cs typeface="Arial" panose="020B0604020202020204" pitchFamily="34" charset="0"/>
              </a:rPr>
              <a:t>类设计</a:t>
            </a:r>
            <a:endParaRPr lang="en-US" altLang="zh-CN" sz="2400" dirty="0">
              <a:solidFill>
                <a:srgbClr val="00B050"/>
              </a:solidFill>
              <a:latin typeface="黑体" panose="02010609060101010101" pitchFamily="49" charset="-122"/>
              <a:ea typeface="黑体" panose="02010609060101010101" pitchFamily="49" charset="-122"/>
              <a:cs typeface="Arial" panose="020B0604020202020204" pitchFamily="34" charset="0"/>
            </a:endParaRPr>
          </a:p>
          <a:p>
            <a:r>
              <a:rPr lang="zh-CN" altLang="en-US" sz="2400" dirty="0">
                <a:solidFill>
                  <a:srgbClr val="00B050"/>
                </a:solidFill>
                <a:latin typeface="黑体" panose="02010609060101010101" pitchFamily="49" charset="-122"/>
                <a:ea typeface="黑体" panose="02010609060101010101" pitchFamily="49" charset="-122"/>
                <a:cs typeface="Arial" panose="020B0604020202020204" pitchFamily="34" charset="0"/>
              </a:rPr>
              <a:t>第五章 高级类特性</a:t>
            </a:r>
          </a:p>
          <a:p>
            <a:r>
              <a:rPr lang="zh-CN" altLang="en-US" sz="2400" dirty="0">
                <a:solidFill>
                  <a:srgbClr val="00B050"/>
                </a:solidFill>
                <a:latin typeface="黑体" panose="02010609060101010101" pitchFamily="49" charset="-122"/>
                <a:ea typeface="黑体" panose="02010609060101010101" pitchFamily="49" charset="-122"/>
                <a:cs typeface="Arial" panose="020B0604020202020204" pitchFamily="34" charset="0"/>
              </a:rPr>
              <a:t>第六章 异常处理</a:t>
            </a:r>
          </a:p>
          <a:p>
            <a:r>
              <a:rPr lang="zh-CN" altLang="en-US" sz="2400" dirty="0">
                <a:solidFill>
                  <a:srgbClr val="00B050"/>
                </a:solidFill>
                <a:latin typeface="黑体" panose="02010609060101010101" pitchFamily="49" charset="-122"/>
                <a:ea typeface="黑体" panose="02010609060101010101" pitchFamily="49" charset="-122"/>
                <a:cs typeface="Arial" panose="020B0604020202020204" pitchFamily="34" charset="0"/>
              </a:rPr>
              <a:t>第七章 </a:t>
            </a:r>
            <a:r>
              <a:rPr lang="en-US" altLang="zh-CN" sz="2400" dirty="0">
                <a:solidFill>
                  <a:srgbClr val="00B050"/>
                </a:solidFill>
                <a:latin typeface="黑体" panose="02010609060101010101" pitchFamily="49" charset="-122"/>
                <a:ea typeface="黑体" panose="02010609060101010101" pitchFamily="49" charset="-122"/>
                <a:cs typeface="Arial" panose="020B0604020202020204" pitchFamily="34" charset="0"/>
              </a:rPr>
              <a:t>Java </a:t>
            </a:r>
            <a:r>
              <a:rPr lang="zh-CN" altLang="en-US" sz="2400" dirty="0">
                <a:solidFill>
                  <a:srgbClr val="00B050"/>
                </a:solidFill>
                <a:latin typeface="黑体" panose="02010609060101010101" pitchFamily="49" charset="-122"/>
                <a:ea typeface="黑体" panose="02010609060101010101" pitchFamily="49" charset="-122"/>
                <a:cs typeface="Arial" panose="020B0604020202020204" pitchFamily="34" charset="0"/>
              </a:rPr>
              <a:t>集合</a:t>
            </a:r>
          </a:p>
        </p:txBody>
      </p:sp>
      <p:sp>
        <p:nvSpPr>
          <p:cNvPr id="6" name="内容占位符 2"/>
          <p:cNvSpPr txBox="1"/>
          <p:nvPr/>
        </p:nvSpPr>
        <p:spPr>
          <a:xfrm>
            <a:off x="5033819" y="1772506"/>
            <a:ext cx="4071966" cy="3704168"/>
          </a:xfrm>
          <a:prstGeom prst="rect">
            <a:avLst/>
          </a:prstGeom>
        </p:spPr>
        <p:txBody>
          <a:bodyPr vert="horz" lIns="91440" tIns="45720" rIns="91440" bIns="45720" rtlCol="0">
            <a:noAutofit/>
          </a:bodyPr>
          <a:lstStyle/>
          <a:p>
            <a:pPr marL="342900" indent="-342900">
              <a:spcBef>
                <a:spcPct val="20000"/>
              </a:spcBef>
              <a:buFont typeface="Arial" panose="020B0604020202020204" pitchFamily="34" charset="0"/>
              <a:buChar char="•"/>
            </a:pPr>
            <a:r>
              <a:rPr lang="zh-CN" altLang="en-US" sz="2400" dirty="0">
                <a:solidFill>
                  <a:srgbClr val="00B050"/>
                </a:solidFill>
                <a:latin typeface="黑体" panose="02010609060101010101" pitchFamily="49" charset="-122"/>
                <a:ea typeface="黑体" panose="02010609060101010101" pitchFamily="49" charset="-122"/>
                <a:cs typeface="Arial" panose="020B0604020202020204" pitchFamily="34" charset="0"/>
              </a:rPr>
              <a:t>第八章 泛型</a:t>
            </a:r>
            <a:endParaRPr lang="en-US" altLang="zh-CN" sz="2400" dirty="0">
              <a:solidFill>
                <a:srgbClr val="00B050"/>
              </a:solidFill>
              <a:latin typeface="黑体" panose="02010609060101010101" pitchFamily="49" charset="-122"/>
              <a:ea typeface="黑体" panose="02010609060101010101" pitchFamily="49" charset="-122"/>
              <a:cs typeface="Arial" panose="020B0604020202020204" pitchFamily="34" charset="0"/>
            </a:endParaRPr>
          </a:p>
          <a:p>
            <a:pPr marL="342900" indent="-342900">
              <a:spcBef>
                <a:spcPct val="20000"/>
              </a:spcBef>
              <a:buFont typeface="Arial" panose="020B0604020202020204" pitchFamily="34" charset="0"/>
              <a:buChar char="•"/>
            </a:pPr>
            <a:r>
              <a:rPr lang="zh-CN" altLang="en-US" sz="2400" dirty="0">
                <a:solidFill>
                  <a:srgbClr val="00B050"/>
                </a:solidFill>
                <a:latin typeface="黑体" panose="02010609060101010101" pitchFamily="49" charset="-122"/>
                <a:ea typeface="黑体" panose="02010609060101010101" pitchFamily="49" charset="-122"/>
                <a:cs typeface="Arial" panose="020B0604020202020204" pitchFamily="34" charset="0"/>
              </a:rPr>
              <a:t>第九章 注解 </a:t>
            </a:r>
            <a:r>
              <a:rPr lang="en-US" altLang="zh-CN" sz="2400" dirty="0">
                <a:solidFill>
                  <a:srgbClr val="00B050"/>
                </a:solidFill>
                <a:latin typeface="黑体" panose="02010609060101010101" pitchFamily="49" charset="-122"/>
                <a:ea typeface="黑体" panose="02010609060101010101" pitchFamily="49" charset="-122"/>
                <a:cs typeface="Arial" panose="020B0604020202020204" pitchFamily="34" charset="0"/>
              </a:rPr>
              <a:t>&amp; </a:t>
            </a:r>
            <a:r>
              <a:rPr lang="zh-CN" altLang="en-US" sz="2400" dirty="0">
                <a:solidFill>
                  <a:srgbClr val="00B050"/>
                </a:solidFill>
                <a:latin typeface="黑体" panose="02010609060101010101" pitchFamily="49" charset="-122"/>
                <a:ea typeface="黑体" panose="02010609060101010101" pitchFamily="49" charset="-122"/>
                <a:cs typeface="Arial" panose="020B0604020202020204" pitchFamily="34" charset="0"/>
              </a:rPr>
              <a:t>枚举</a:t>
            </a:r>
            <a:endParaRPr lang="en-US" altLang="zh-CN" sz="2400" dirty="0">
              <a:solidFill>
                <a:srgbClr val="00B050"/>
              </a:solidFill>
              <a:latin typeface="黑体" panose="02010609060101010101" pitchFamily="49" charset="-122"/>
              <a:ea typeface="黑体" panose="02010609060101010101" pitchFamily="49" charset="-122"/>
              <a:cs typeface="Arial" panose="020B0604020202020204" pitchFamily="34" charset="0"/>
            </a:endParaRPr>
          </a:p>
          <a:p>
            <a:pPr marL="342900" indent="-342900">
              <a:spcBef>
                <a:spcPct val="20000"/>
              </a:spcBef>
              <a:buFont typeface="Arial" panose="020B0604020202020204" pitchFamily="34" charset="0"/>
              <a:buChar char="•"/>
            </a:pPr>
            <a:r>
              <a:rPr lang="zh-CN" altLang="en-US" sz="2400" dirty="0">
                <a:solidFill>
                  <a:srgbClr val="00B050"/>
                </a:solidFill>
                <a:latin typeface="黑体" panose="02010609060101010101" pitchFamily="49" charset="-122"/>
                <a:ea typeface="黑体" panose="02010609060101010101" pitchFamily="49" charset="-122"/>
                <a:cs typeface="Arial" panose="020B0604020202020204" pitchFamily="34" charset="0"/>
              </a:rPr>
              <a:t>第十章 </a:t>
            </a:r>
            <a:r>
              <a:rPr lang="en-US" altLang="zh-CN" sz="2400" dirty="0">
                <a:solidFill>
                  <a:srgbClr val="00B050"/>
                </a:solidFill>
                <a:latin typeface="黑体" panose="02010609060101010101" pitchFamily="49" charset="-122"/>
                <a:ea typeface="黑体" panose="02010609060101010101" pitchFamily="49" charset="-122"/>
                <a:cs typeface="Arial" panose="020B0604020202020204" pitchFamily="34" charset="0"/>
              </a:rPr>
              <a:t>IO</a:t>
            </a:r>
          </a:p>
          <a:p>
            <a:pPr marL="342900" indent="-342900">
              <a:spcBef>
                <a:spcPct val="20000"/>
              </a:spcBef>
              <a:buFont typeface="Arial" panose="020B0604020202020204" pitchFamily="34" charset="0"/>
              <a:buChar char="•"/>
            </a:pPr>
            <a:r>
              <a:rPr lang="zh-CN" altLang="en-US" sz="2400" dirty="0">
                <a:solidFill>
                  <a:srgbClr val="00B050"/>
                </a:solidFill>
                <a:latin typeface="黑体" panose="02010609060101010101" pitchFamily="49" charset="-122"/>
                <a:ea typeface="黑体" panose="02010609060101010101" pitchFamily="49" charset="-122"/>
                <a:cs typeface="Arial" panose="020B0604020202020204" pitchFamily="34" charset="0"/>
              </a:rPr>
              <a:t>第十一章 线程</a:t>
            </a:r>
            <a:endParaRPr lang="en-US" altLang="zh-CN" sz="2400" dirty="0">
              <a:solidFill>
                <a:srgbClr val="00B050"/>
              </a:solidFill>
              <a:latin typeface="黑体" panose="02010609060101010101" pitchFamily="49" charset="-122"/>
              <a:ea typeface="黑体" panose="02010609060101010101" pitchFamily="49" charset="-122"/>
              <a:cs typeface="Arial" panose="020B0604020202020204" pitchFamily="34" charset="0"/>
            </a:endParaRPr>
          </a:p>
          <a:p>
            <a:pPr marL="342900" indent="-342900">
              <a:spcBef>
                <a:spcPct val="20000"/>
              </a:spcBef>
              <a:buFont typeface="Arial" panose="020B0604020202020204" pitchFamily="34" charset="0"/>
              <a:buChar char="•"/>
              <a:defRPr/>
            </a:pPr>
            <a:r>
              <a:rPr lang="zh-CN" altLang="en-US" sz="2400" dirty="0">
                <a:solidFill>
                  <a:srgbClr val="00B050"/>
                </a:solidFill>
                <a:latin typeface="黑体" panose="02010609060101010101" pitchFamily="49" charset="-122"/>
                <a:ea typeface="黑体" panose="02010609060101010101" pitchFamily="49" charset="-122"/>
                <a:cs typeface="Arial" panose="020B0604020202020204" pitchFamily="34" charset="0"/>
              </a:rPr>
              <a:t>第十二章 </a:t>
            </a:r>
            <a:r>
              <a:rPr lang="en-US" altLang="zh-CN" sz="2400" dirty="0">
                <a:solidFill>
                  <a:srgbClr val="00B050"/>
                </a:solidFill>
                <a:latin typeface="黑体" panose="02010609060101010101" pitchFamily="49" charset="-122"/>
                <a:ea typeface="黑体" panose="02010609060101010101" pitchFamily="49" charset="-122"/>
                <a:cs typeface="Arial" panose="020B0604020202020204" pitchFamily="34" charset="0"/>
              </a:rPr>
              <a:t>Java </a:t>
            </a:r>
            <a:r>
              <a:rPr lang="zh-CN" altLang="en-US" sz="2400" dirty="0">
                <a:solidFill>
                  <a:srgbClr val="00B050"/>
                </a:solidFill>
                <a:latin typeface="黑体" panose="02010609060101010101" pitchFamily="49" charset="-122"/>
                <a:ea typeface="黑体" panose="02010609060101010101" pitchFamily="49" charset="-122"/>
                <a:cs typeface="Arial" panose="020B0604020202020204" pitchFamily="34" charset="0"/>
              </a:rPr>
              <a:t>常用类</a:t>
            </a:r>
          </a:p>
          <a:p>
            <a:pPr marL="342900" indent="-342900">
              <a:spcBef>
                <a:spcPct val="20000"/>
              </a:spcBef>
              <a:buFont typeface="Arial" panose="020B0604020202020204" pitchFamily="34" charset="0"/>
              <a:buChar char="•"/>
              <a:defRPr/>
            </a:pPr>
            <a:r>
              <a:rPr lang="zh-CN" altLang="en-US" sz="2400" dirty="0">
                <a:solidFill>
                  <a:srgbClr val="00B050"/>
                </a:solidFill>
                <a:latin typeface="黑体" panose="02010609060101010101" pitchFamily="49" charset="-122"/>
                <a:ea typeface="黑体" panose="02010609060101010101" pitchFamily="49" charset="-122"/>
                <a:cs typeface="Arial" panose="020B0604020202020204" pitchFamily="34" charset="0"/>
              </a:rPr>
              <a:t>第十三章 </a:t>
            </a:r>
            <a:r>
              <a:rPr lang="en-US" altLang="zh-CN" sz="2400" dirty="0">
                <a:solidFill>
                  <a:srgbClr val="00B050"/>
                </a:solidFill>
                <a:latin typeface="黑体" panose="02010609060101010101" pitchFamily="49" charset="-122"/>
                <a:ea typeface="黑体" panose="02010609060101010101" pitchFamily="49" charset="-122"/>
                <a:cs typeface="Arial" panose="020B0604020202020204" pitchFamily="34" charset="0"/>
              </a:rPr>
              <a:t>Java </a:t>
            </a:r>
            <a:r>
              <a:rPr lang="zh-CN" altLang="en-US" sz="2400" dirty="0">
                <a:solidFill>
                  <a:srgbClr val="00B050"/>
                </a:solidFill>
                <a:latin typeface="黑体" panose="02010609060101010101" pitchFamily="49" charset="-122"/>
                <a:ea typeface="黑体" panose="02010609060101010101" pitchFamily="49" charset="-122"/>
                <a:cs typeface="Arial" panose="020B0604020202020204" pitchFamily="34" charset="0"/>
              </a:rPr>
              <a:t>反射</a:t>
            </a:r>
            <a:endParaRPr lang="en-US" altLang="zh-CN" sz="2400" dirty="0">
              <a:solidFill>
                <a:srgbClr val="00B050"/>
              </a:solidFill>
              <a:latin typeface="黑体" panose="02010609060101010101" pitchFamily="49" charset="-122"/>
              <a:ea typeface="黑体" panose="02010609060101010101" pitchFamily="49" charset="-122"/>
              <a:cs typeface="Arial" panose="020B0604020202020204" pitchFamily="34" charset="0"/>
            </a:endParaRPr>
          </a:p>
          <a:p>
            <a:pPr marL="342900" indent="-342900">
              <a:spcBef>
                <a:spcPct val="20000"/>
              </a:spcBef>
              <a:buFont typeface="Arial" panose="020B0604020202020204" pitchFamily="34" charset="0"/>
              <a:buChar char="•"/>
              <a:defRPr/>
            </a:pPr>
            <a:r>
              <a:rPr lang="zh-CN" altLang="en-US" sz="2400" dirty="0">
                <a:solidFill>
                  <a:srgbClr val="00B050"/>
                </a:solidFill>
                <a:latin typeface="黑体" panose="02010609060101010101" pitchFamily="49" charset="-122"/>
                <a:ea typeface="黑体" panose="02010609060101010101" pitchFamily="49" charset="-122"/>
                <a:cs typeface="Arial" panose="020B0604020202020204" pitchFamily="34" charset="0"/>
              </a:rPr>
              <a:t>第十四章 </a:t>
            </a:r>
            <a:r>
              <a:rPr lang="en-US" altLang="zh-CN" sz="2400" dirty="0">
                <a:solidFill>
                  <a:srgbClr val="00B050"/>
                </a:solidFill>
                <a:latin typeface="黑体" panose="02010609060101010101" pitchFamily="49" charset="-122"/>
                <a:ea typeface="黑体" panose="02010609060101010101" pitchFamily="49" charset="-122"/>
                <a:cs typeface="Arial" panose="020B0604020202020204" pitchFamily="34" charset="0"/>
              </a:rPr>
              <a:t>Java </a:t>
            </a:r>
            <a:r>
              <a:rPr lang="zh-CN" altLang="en-US" sz="2400" dirty="0">
                <a:solidFill>
                  <a:srgbClr val="00B050"/>
                </a:solidFill>
                <a:latin typeface="黑体" panose="02010609060101010101" pitchFamily="49" charset="-122"/>
                <a:ea typeface="黑体" panose="02010609060101010101" pitchFamily="49" charset="-122"/>
                <a:cs typeface="Arial" panose="020B0604020202020204" pitchFamily="34" charset="0"/>
              </a:rPr>
              <a:t>网络编程</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609600" y="1600201"/>
            <a:ext cx="10972800" cy="4277071"/>
          </a:xfrm>
        </p:spPr>
        <p:txBody>
          <a:bodyPr>
            <a:normAutofit/>
          </a:bodyPr>
          <a:lstStyle/>
          <a:p>
            <a:pPr>
              <a:buFont typeface="Wingdings" panose="05000000000000000000" pitchFamily="2" charset="2"/>
              <a:buChar char="l"/>
            </a:pPr>
            <a:r>
              <a:rPr lang="zh-CN" altLang="en-US" b="1" dirty="0">
                <a:solidFill>
                  <a:srgbClr val="00B050"/>
                </a:solidFill>
                <a:latin typeface="宋体" panose="02010600030101010101" pitchFamily="2" charset="-122"/>
                <a:ea typeface="宋体" panose="02010600030101010101" pitchFamily="2" charset="-122"/>
              </a:rPr>
              <a:t>单行注释</a:t>
            </a:r>
            <a:endParaRPr lang="en-US" altLang="zh-CN" b="1" dirty="0">
              <a:solidFill>
                <a:srgbClr val="00B050"/>
              </a:solidFill>
              <a:latin typeface="宋体" panose="02010600030101010101" pitchFamily="2" charset="-122"/>
              <a:ea typeface="宋体" panose="02010600030101010101" pitchFamily="2" charset="-122"/>
            </a:endParaRPr>
          </a:p>
          <a:p>
            <a:pPr lvl="1">
              <a:buFont typeface="Wingdings" panose="05000000000000000000" pitchFamily="2" charset="2"/>
              <a:buChar char="Ø"/>
            </a:pPr>
            <a:r>
              <a:rPr lang="zh-CN" altLang="en-US" dirty="0">
                <a:solidFill>
                  <a:srgbClr val="00B050"/>
                </a:solidFill>
                <a:latin typeface="宋体" panose="02010600030101010101" pitchFamily="2" charset="-122"/>
                <a:ea typeface="宋体" panose="02010600030101010101" pitchFamily="2" charset="-122"/>
              </a:rPr>
              <a:t>格式： </a:t>
            </a:r>
            <a:r>
              <a:rPr lang="en-US" altLang="zh-CN" dirty="0">
                <a:solidFill>
                  <a:srgbClr val="00B050"/>
                </a:solidFill>
                <a:latin typeface="宋体" panose="02010600030101010101" pitchFamily="2" charset="-122"/>
                <a:ea typeface="宋体" panose="02010600030101010101" pitchFamily="2" charset="-122"/>
              </a:rPr>
              <a:t>//</a:t>
            </a:r>
            <a:r>
              <a:rPr lang="zh-CN" altLang="en-US" dirty="0">
                <a:solidFill>
                  <a:srgbClr val="00B050"/>
                </a:solidFill>
                <a:latin typeface="宋体" panose="02010600030101010101" pitchFamily="2" charset="-122"/>
                <a:ea typeface="宋体" panose="02010600030101010101" pitchFamily="2" charset="-122"/>
              </a:rPr>
              <a:t>注释文字 </a:t>
            </a:r>
            <a:endParaRPr lang="en-US" altLang="zh-CN" dirty="0">
              <a:solidFill>
                <a:srgbClr val="00B050"/>
              </a:solidFill>
              <a:latin typeface="宋体" panose="02010600030101010101" pitchFamily="2" charset="-122"/>
              <a:ea typeface="宋体" panose="02010600030101010101" pitchFamily="2" charset="-122"/>
            </a:endParaRPr>
          </a:p>
          <a:p>
            <a:pPr>
              <a:buFont typeface="Wingdings" panose="05000000000000000000" pitchFamily="2" charset="2"/>
              <a:buChar char="l"/>
            </a:pPr>
            <a:r>
              <a:rPr lang="zh-CN" altLang="en-US" b="1" dirty="0">
                <a:solidFill>
                  <a:srgbClr val="00B050"/>
                </a:solidFill>
                <a:latin typeface="宋体" panose="02010600030101010101" pitchFamily="2" charset="-122"/>
                <a:ea typeface="宋体" panose="02010600030101010101" pitchFamily="2" charset="-122"/>
              </a:rPr>
              <a:t>多行注释</a:t>
            </a:r>
            <a:endParaRPr lang="en-US" altLang="zh-CN" b="1" dirty="0">
              <a:solidFill>
                <a:srgbClr val="00B050"/>
              </a:solidFill>
              <a:latin typeface="宋体" panose="02010600030101010101" pitchFamily="2" charset="-122"/>
              <a:ea typeface="宋体" panose="02010600030101010101" pitchFamily="2" charset="-122"/>
            </a:endParaRPr>
          </a:p>
          <a:p>
            <a:pPr lvl="1">
              <a:buFont typeface="Wingdings" panose="05000000000000000000" pitchFamily="2" charset="2"/>
              <a:buChar char="Ø"/>
            </a:pPr>
            <a:r>
              <a:rPr lang="zh-CN" altLang="en-US" dirty="0">
                <a:solidFill>
                  <a:srgbClr val="00B050"/>
                </a:solidFill>
                <a:latin typeface="宋体" panose="02010600030101010101" pitchFamily="2" charset="-122"/>
                <a:ea typeface="宋体" panose="02010600030101010101" pitchFamily="2" charset="-122"/>
              </a:rPr>
              <a:t>格式： </a:t>
            </a:r>
            <a:r>
              <a:rPr lang="en-US" altLang="zh-CN" dirty="0">
                <a:solidFill>
                  <a:srgbClr val="00B050"/>
                </a:solidFill>
                <a:latin typeface="宋体" panose="02010600030101010101" pitchFamily="2" charset="-122"/>
                <a:ea typeface="宋体" panose="02010600030101010101" pitchFamily="2" charset="-122"/>
              </a:rPr>
              <a:t>	/*  </a:t>
            </a:r>
            <a:r>
              <a:rPr lang="zh-CN" altLang="en-US" dirty="0">
                <a:solidFill>
                  <a:srgbClr val="00B050"/>
                </a:solidFill>
                <a:latin typeface="宋体" panose="02010600030101010101" pitchFamily="2" charset="-122"/>
                <a:ea typeface="宋体" panose="02010600030101010101" pitchFamily="2" charset="-122"/>
              </a:rPr>
              <a:t>注释文字 *</a:t>
            </a:r>
            <a:r>
              <a:rPr lang="en-US" altLang="zh-CN" dirty="0">
                <a:solidFill>
                  <a:srgbClr val="00B050"/>
                </a:solidFill>
                <a:latin typeface="宋体" panose="02010600030101010101" pitchFamily="2" charset="-122"/>
                <a:ea typeface="宋体" panose="02010600030101010101" pitchFamily="2" charset="-122"/>
              </a:rPr>
              <a:t>/</a:t>
            </a:r>
          </a:p>
          <a:p>
            <a:pPr>
              <a:buFont typeface="Wingdings" panose="05000000000000000000" pitchFamily="2" charset="2"/>
              <a:buChar char="l"/>
            </a:pPr>
            <a:endParaRPr lang="en-US" altLang="zh-CN" dirty="0">
              <a:solidFill>
                <a:srgbClr val="00B050"/>
              </a:solidFill>
              <a:latin typeface="宋体" panose="02010600030101010101" pitchFamily="2" charset="-122"/>
              <a:ea typeface="宋体" panose="02010600030101010101" pitchFamily="2" charset="-122"/>
            </a:endParaRPr>
          </a:p>
          <a:p>
            <a:pPr>
              <a:buFont typeface="Wingdings" panose="05000000000000000000" pitchFamily="2" charset="2"/>
              <a:buChar char="l"/>
            </a:pPr>
            <a:r>
              <a:rPr lang="zh-CN" altLang="en-US" dirty="0">
                <a:solidFill>
                  <a:srgbClr val="00B050"/>
                </a:solidFill>
                <a:latin typeface="宋体" panose="02010600030101010101" pitchFamily="2" charset="-122"/>
                <a:ea typeface="宋体" panose="02010600030101010101" pitchFamily="2" charset="-122"/>
              </a:rPr>
              <a:t>注：</a:t>
            </a:r>
            <a:endParaRPr lang="en-US" altLang="zh-CN" dirty="0">
              <a:solidFill>
                <a:srgbClr val="00B050"/>
              </a:solidFill>
              <a:latin typeface="宋体" panose="02010600030101010101" pitchFamily="2" charset="-122"/>
              <a:ea typeface="宋体" panose="02010600030101010101" pitchFamily="2" charset="-122"/>
            </a:endParaRPr>
          </a:p>
          <a:p>
            <a:pPr lvl="1">
              <a:buFont typeface="Wingdings" panose="05000000000000000000" pitchFamily="2" charset="2"/>
              <a:buChar char="Ø"/>
            </a:pPr>
            <a:r>
              <a:rPr lang="zh-CN" altLang="en-US" dirty="0">
                <a:solidFill>
                  <a:srgbClr val="00B050"/>
                </a:solidFill>
                <a:latin typeface="宋体" panose="02010600030101010101" pitchFamily="2" charset="-122"/>
                <a:ea typeface="宋体" panose="02010600030101010101" pitchFamily="2" charset="-122"/>
              </a:rPr>
              <a:t>对于单行和多行注释，被注释的文字，不会被</a:t>
            </a:r>
            <a:r>
              <a:rPr lang="en-US" altLang="zh-CN" dirty="0">
                <a:solidFill>
                  <a:srgbClr val="00B050"/>
                </a:solidFill>
                <a:latin typeface="宋体" panose="02010600030101010101" pitchFamily="2" charset="-122"/>
                <a:ea typeface="宋体" panose="02010600030101010101" pitchFamily="2" charset="-122"/>
              </a:rPr>
              <a:t>JVM</a:t>
            </a:r>
            <a:r>
              <a:rPr lang="zh-CN" altLang="en-US" dirty="0">
                <a:solidFill>
                  <a:srgbClr val="00B050"/>
                </a:solidFill>
                <a:latin typeface="宋体" panose="02010600030101010101" pitchFamily="2" charset="-122"/>
                <a:ea typeface="宋体" panose="02010600030101010101" pitchFamily="2" charset="-122"/>
              </a:rPr>
              <a:t>（</a:t>
            </a:r>
            <a:r>
              <a:rPr lang="en-US" altLang="zh-CN" dirty="0">
                <a:solidFill>
                  <a:srgbClr val="00B050"/>
                </a:solidFill>
                <a:latin typeface="宋体" panose="02010600030101010101" pitchFamily="2" charset="-122"/>
                <a:ea typeface="宋体" panose="02010600030101010101" pitchFamily="2" charset="-122"/>
              </a:rPr>
              <a:t>java</a:t>
            </a:r>
            <a:r>
              <a:rPr lang="zh-CN" altLang="en-US" dirty="0">
                <a:solidFill>
                  <a:srgbClr val="00B050"/>
                </a:solidFill>
                <a:latin typeface="宋体" panose="02010600030101010101" pitchFamily="2" charset="-122"/>
                <a:ea typeface="宋体" panose="02010600030101010101" pitchFamily="2" charset="-122"/>
              </a:rPr>
              <a:t>虚拟机）解释执行。</a:t>
            </a:r>
          </a:p>
          <a:p>
            <a:pPr lvl="1">
              <a:buFont typeface="Wingdings" panose="05000000000000000000" pitchFamily="2" charset="2"/>
              <a:buChar char="Ø"/>
            </a:pPr>
            <a:r>
              <a:rPr lang="zh-CN" altLang="en-US" dirty="0">
                <a:solidFill>
                  <a:srgbClr val="00B050"/>
                </a:solidFill>
                <a:latin typeface="宋体" panose="02010600030101010101" pitchFamily="2" charset="-122"/>
                <a:ea typeface="宋体" panose="02010600030101010101" pitchFamily="2" charset="-122"/>
              </a:rPr>
              <a:t>多行注释里面不允许有多行注释嵌套。</a:t>
            </a:r>
          </a:p>
        </p:txBody>
      </p:sp>
      <p:sp>
        <p:nvSpPr>
          <p:cNvPr id="5" name="标题 1"/>
          <p:cNvSpPr>
            <a:spLocks noGrp="1"/>
          </p:cNvSpPr>
          <p:nvPr>
            <p:ph type="title"/>
          </p:nvPr>
        </p:nvSpPr>
        <p:spPr>
          <a:xfrm>
            <a:off x="641401" y="670394"/>
            <a:ext cx="3685896" cy="709806"/>
          </a:xfrm>
        </p:spPr>
        <p:txBody>
          <a:bodyPr/>
          <a:lstStyle/>
          <a:p>
            <a:r>
              <a:rPr lang="en-US" altLang="zh-CN" b="1" dirty="0">
                <a:solidFill>
                  <a:srgbClr val="00B050"/>
                </a:solidFill>
                <a:latin typeface="Times New Roman" panose="02020603050405020304" pitchFamily="18" charset="0"/>
                <a:ea typeface="宋体" panose="02010600030101010101" pitchFamily="2" charset="-122"/>
                <a:cs typeface="Times New Roman" panose="02020603050405020304" pitchFamily="18" charset="0"/>
              </a:rPr>
              <a:t>1.8 </a:t>
            </a:r>
            <a:r>
              <a:rPr lang="zh-CN" altLang="en-US" b="1" dirty="0">
                <a:solidFill>
                  <a:srgbClr val="00B050"/>
                </a:solidFill>
                <a:latin typeface="Times New Roman" panose="02020603050405020304" pitchFamily="18" charset="0"/>
                <a:ea typeface="宋体" panose="02010600030101010101" pitchFamily="2" charset="-122"/>
                <a:cs typeface="Times New Roman" panose="02020603050405020304" pitchFamily="18" charset="0"/>
              </a:rPr>
              <a:t>注  释</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623392" y="414978"/>
            <a:ext cx="3685896" cy="709806"/>
          </a:xfrm>
        </p:spPr>
        <p:txBody>
          <a:bodyPr/>
          <a:lstStyle/>
          <a:p>
            <a:r>
              <a:rPr lang="en-US" altLang="zh-CN" b="1" dirty="0">
                <a:solidFill>
                  <a:srgbClr val="00B050"/>
                </a:solidFill>
                <a:latin typeface="Times New Roman" panose="02020603050405020304" pitchFamily="18" charset="0"/>
                <a:ea typeface="宋体" panose="02010600030101010101" pitchFamily="2" charset="-122"/>
                <a:cs typeface="Times New Roman" panose="02020603050405020304" pitchFamily="18" charset="0"/>
              </a:rPr>
              <a:t>1.8 </a:t>
            </a:r>
            <a:r>
              <a:rPr lang="zh-CN" altLang="en-US" b="1" dirty="0">
                <a:solidFill>
                  <a:srgbClr val="00B050"/>
                </a:solidFill>
                <a:latin typeface="Times New Roman" panose="02020603050405020304" pitchFamily="18" charset="0"/>
                <a:ea typeface="宋体" panose="02010600030101010101" pitchFamily="2" charset="-122"/>
                <a:cs typeface="Times New Roman" panose="02020603050405020304" pitchFamily="18" charset="0"/>
              </a:rPr>
              <a:t>注  释</a:t>
            </a:r>
          </a:p>
        </p:txBody>
      </p:sp>
      <p:sp>
        <p:nvSpPr>
          <p:cNvPr id="5" name="TextBox 4"/>
          <p:cNvSpPr txBox="1"/>
          <p:nvPr/>
        </p:nvSpPr>
        <p:spPr>
          <a:xfrm>
            <a:off x="335360" y="1412777"/>
            <a:ext cx="11425269" cy="4216539"/>
          </a:xfrm>
          <a:prstGeom prst="rect">
            <a:avLst/>
          </a:prstGeom>
          <a:noFill/>
        </p:spPr>
        <p:txBody>
          <a:bodyPr wrap="square" rtlCol="0">
            <a:spAutoFit/>
          </a:bodyPr>
          <a:lstStyle/>
          <a:p>
            <a:pPr marL="285750" indent="-285750">
              <a:buFont typeface="Wingdings" panose="05000000000000000000" pitchFamily="2" charset="2"/>
              <a:buChar char="l"/>
            </a:pPr>
            <a:r>
              <a:rPr lang="zh-CN" altLang="en-US" sz="2800" b="1" dirty="0">
                <a:solidFill>
                  <a:srgbClr val="00B050"/>
                </a:solidFill>
                <a:latin typeface="Times New Roman" panose="02020603050405020304" pitchFamily="18" charset="0"/>
                <a:ea typeface="宋体" panose="02010600030101010101" pitchFamily="2" charset="-122"/>
                <a:cs typeface="Times New Roman" panose="02020603050405020304" pitchFamily="18" charset="0"/>
              </a:rPr>
              <a:t>文档注释（</a:t>
            </a:r>
            <a:r>
              <a:rPr lang="en-US" altLang="zh-CN" sz="2800" b="1" dirty="0">
                <a:solidFill>
                  <a:srgbClr val="00B050"/>
                </a:solidFill>
                <a:latin typeface="Times New Roman" panose="02020603050405020304" pitchFamily="18" charset="0"/>
                <a:ea typeface="宋体" panose="02010600030101010101" pitchFamily="2" charset="-122"/>
                <a:cs typeface="Times New Roman" panose="02020603050405020304" pitchFamily="18" charset="0"/>
              </a:rPr>
              <a:t>java</a:t>
            </a:r>
            <a:r>
              <a:rPr lang="zh-CN" altLang="en-US" sz="2800" b="1" dirty="0">
                <a:solidFill>
                  <a:srgbClr val="00B050"/>
                </a:solidFill>
                <a:latin typeface="Times New Roman" panose="02020603050405020304" pitchFamily="18" charset="0"/>
                <a:ea typeface="宋体" panose="02010600030101010101" pitchFamily="2" charset="-122"/>
                <a:cs typeface="Times New Roman" panose="02020603050405020304" pitchFamily="18" charset="0"/>
              </a:rPr>
              <a:t>特有</a:t>
            </a:r>
            <a:r>
              <a:rPr lang="zh-CN" altLang="en-US" sz="2800" b="1" dirty="0">
                <a:latin typeface="Times New Roman" panose="02020603050405020304" pitchFamily="18" charset="0"/>
                <a:ea typeface="宋体" panose="02010600030101010101" pitchFamily="2" charset="-122"/>
                <a:cs typeface="Times New Roman" panose="02020603050405020304" pitchFamily="18" charset="0"/>
              </a:rPr>
              <a:t>）</a:t>
            </a:r>
          </a:p>
          <a:p>
            <a:pPr marL="742950" lvl="1" indent="-285750">
              <a:buFont typeface="Wingdings" panose="05000000000000000000" pitchFamily="2" charset="2"/>
              <a:buChar char="Ø"/>
            </a:pPr>
            <a:r>
              <a:rPr lang="zh-CN" altLang="en-US" sz="2400" b="1" dirty="0">
                <a:solidFill>
                  <a:srgbClr val="C00000"/>
                </a:solidFill>
                <a:latin typeface="Times New Roman" panose="02020603050405020304" pitchFamily="18" charset="0"/>
                <a:ea typeface="宋体" panose="02010600030101010101" pitchFamily="2" charset="-122"/>
                <a:cs typeface="Times New Roman" panose="02020603050405020304" pitchFamily="18" charset="0"/>
              </a:rPr>
              <a:t>格式：</a:t>
            </a:r>
            <a:r>
              <a:rPr lang="en-US" altLang="zh-CN" sz="2400" b="1" dirty="0">
                <a:solidFill>
                  <a:srgbClr val="C00000"/>
                </a:solidFill>
                <a:latin typeface="Times New Roman" panose="02020603050405020304" pitchFamily="18" charset="0"/>
                <a:ea typeface="宋体" panose="02010600030101010101" pitchFamily="2" charset="-122"/>
                <a:cs typeface="Times New Roman" panose="02020603050405020304" pitchFamily="18" charset="0"/>
              </a:rPr>
              <a:t>/**</a:t>
            </a:r>
          </a:p>
          <a:p>
            <a:r>
              <a:rPr lang="en-US" altLang="zh-CN" sz="2400" b="1" dirty="0">
                <a:solidFill>
                  <a:srgbClr val="C00000"/>
                </a:solidFill>
                <a:latin typeface="Times New Roman" panose="02020603050405020304" pitchFamily="18" charset="0"/>
                <a:ea typeface="宋体" panose="02010600030101010101" pitchFamily="2" charset="-122"/>
                <a:cs typeface="Times New Roman" panose="02020603050405020304" pitchFamily="18" charset="0"/>
              </a:rPr>
              <a:t>	   	</a:t>
            </a:r>
            <a:r>
              <a:rPr lang="zh-CN" altLang="en-US" sz="2400" b="1" dirty="0">
                <a:solidFill>
                  <a:srgbClr val="C0000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400" b="1" dirty="0">
                <a:solidFill>
                  <a:srgbClr val="C00000"/>
                </a:solidFill>
                <a:latin typeface="Times New Roman" panose="02020603050405020304" pitchFamily="18" charset="0"/>
                <a:ea typeface="宋体" panose="02010600030101010101" pitchFamily="2" charset="-122"/>
                <a:cs typeface="Times New Roman" panose="02020603050405020304" pitchFamily="18" charset="0"/>
              </a:rPr>
              <a:t> @author  </a:t>
            </a:r>
            <a:r>
              <a:rPr lang="zh-CN" altLang="en-US" sz="2400" b="1" dirty="0">
                <a:solidFill>
                  <a:srgbClr val="C00000"/>
                </a:solidFill>
                <a:latin typeface="Times New Roman" panose="02020603050405020304" pitchFamily="18" charset="0"/>
                <a:ea typeface="宋体" panose="02010600030101010101" pitchFamily="2" charset="-122"/>
                <a:cs typeface="Times New Roman" panose="02020603050405020304" pitchFamily="18" charset="0"/>
              </a:rPr>
              <a:t>指定</a:t>
            </a:r>
            <a:r>
              <a:rPr lang="en-US" altLang="zh-CN" sz="2400" b="1" dirty="0">
                <a:solidFill>
                  <a:srgbClr val="C00000"/>
                </a:solidFill>
                <a:latin typeface="Times New Roman" panose="02020603050405020304" pitchFamily="18" charset="0"/>
                <a:ea typeface="宋体" panose="02010600030101010101" pitchFamily="2" charset="-122"/>
                <a:cs typeface="Times New Roman" panose="02020603050405020304" pitchFamily="18" charset="0"/>
              </a:rPr>
              <a:t>java</a:t>
            </a:r>
            <a:r>
              <a:rPr lang="zh-CN" altLang="en-US" sz="2400" b="1" dirty="0">
                <a:solidFill>
                  <a:srgbClr val="C00000"/>
                </a:solidFill>
                <a:latin typeface="Times New Roman" panose="02020603050405020304" pitchFamily="18" charset="0"/>
                <a:ea typeface="宋体" panose="02010600030101010101" pitchFamily="2" charset="-122"/>
                <a:cs typeface="Times New Roman" panose="02020603050405020304" pitchFamily="18" charset="0"/>
              </a:rPr>
              <a:t>程序的作者</a:t>
            </a:r>
            <a:endParaRPr lang="en-US" altLang="zh-CN" sz="2400" b="1" dirty="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a:p>
            <a:r>
              <a:rPr lang="en-US" altLang="zh-CN" sz="2400" b="1" dirty="0">
                <a:solidFill>
                  <a:srgbClr val="C00000"/>
                </a:solidFill>
                <a:latin typeface="Times New Roman" panose="02020603050405020304" pitchFamily="18" charset="0"/>
                <a:ea typeface="宋体" panose="02010600030101010101" pitchFamily="2" charset="-122"/>
                <a:cs typeface="Times New Roman" panose="02020603050405020304" pitchFamily="18" charset="0"/>
              </a:rPr>
              <a:t>	 	</a:t>
            </a:r>
            <a:r>
              <a:rPr lang="zh-CN" altLang="en-US" sz="2400" b="1" dirty="0">
                <a:solidFill>
                  <a:srgbClr val="C0000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400" b="1" dirty="0">
                <a:solidFill>
                  <a:srgbClr val="C00000"/>
                </a:solidFill>
                <a:latin typeface="Times New Roman" panose="02020603050405020304" pitchFamily="18" charset="0"/>
                <a:ea typeface="宋体" panose="02010600030101010101" pitchFamily="2" charset="-122"/>
                <a:cs typeface="Times New Roman" panose="02020603050405020304" pitchFamily="18" charset="0"/>
              </a:rPr>
              <a:t>@version  </a:t>
            </a:r>
            <a:r>
              <a:rPr lang="zh-CN" altLang="en-US" sz="2400" b="1" dirty="0">
                <a:solidFill>
                  <a:srgbClr val="C00000"/>
                </a:solidFill>
                <a:latin typeface="Times New Roman" panose="02020603050405020304" pitchFamily="18" charset="0"/>
                <a:ea typeface="宋体" panose="02010600030101010101" pitchFamily="2" charset="-122"/>
                <a:cs typeface="Times New Roman" panose="02020603050405020304" pitchFamily="18" charset="0"/>
              </a:rPr>
              <a:t>指定源文件的版本</a:t>
            </a:r>
            <a:endParaRPr lang="en-US" altLang="zh-CN" sz="2400" b="1" dirty="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a:p>
            <a:r>
              <a:rPr lang="en-US" altLang="zh-CN" sz="2400" b="1" dirty="0">
                <a:solidFill>
                  <a:srgbClr val="C00000"/>
                </a:solidFill>
                <a:latin typeface="Times New Roman" panose="02020603050405020304" pitchFamily="18" charset="0"/>
                <a:ea typeface="宋体" panose="02010600030101010101" pitchFamily="2" charset="-122"/>
                <a:cs typeface="Times New Roman" panose="02020603050405020304" pitchFamily="18" charset="0"/>
              </a:rPr>
              <a:t>	            </a:t>
            </a:r>
            <a:r>
              <a:rPr lang="zh-CN" altLang="en-US" sz="2400" b="1" dirty="0">
                <a:solidFill>
                  <a:srgbClr val="C0000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400" b="1" dirty="0">
                <a:solidFill>
                  <a:srgbClr val="C0000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400" b="1" dirty="0" err="1">
                <a:solidFill>
                  <a:srgbClr val="C00000"/>
                </a:solidFill>
                <a:latin typeface="Times New Roman" panose="02020603050405020304" pitchFamily="18" charset="0"/>
                <a:ea typeface="宋体" panose="02010600030101010101" pitchFamily="2" charset="-122"/>
                <a:cs typeface="Times New Roman" panose="02020603050405020304" pitchFamily="18" charset="0"/>
              </a:rPr>
              <a:t>param</a:t>
            </a:r>
            <a:r>
              <a:rPr lang="en-US" altLang="zh-CN" sz="2400" b="1" dirty="0">
                <a:solidFill>
                  <a:srgbClr val="C00000"/>
                </a:solidFill>
                <a:latin typeface="Times New Roman" panose="02020603050405020304" pitchFamily="18" charset="0"/>
                <a:ea typeface="宋体" panose="02010600030101010101" pitchFamily="2" charset="-122"/>
                <a:cs typeface="Times New Roman" panose="02020603050405020304" pitchFamily="18" charset="0"/>
              </a:rPr>
              <a:t>   </a:t>
            </a:r>
            <a:r>
              <a:rPr lang="zh-CN" altLang="en-US" sz="2400" b="1" dirty="0">
                <a:solidFill>
                  <a:srgbClr val="C00000"/>
                </a:solidFill>
                <a:latin typeface="Times New Roman" panose="02020603050405020304" pitchFamily="18" charset="0"/>
                <a:ea typeface="宋体" panose="02010600030101010101" pitchFamily="2" charset="-122"/>
                <a:cs typeface="Times New Roman" panose="02020603050405020304" pitchFamily="18" charset="0"/>
              </a:rPr>
              <a:t>方法的参数说明信息</a:t>
            </a:r>
            <a:endParaRPr lang="en-US" altLang="zh-CN" sz="2400" b="1" dirty="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a:p>
            <a:r>
              <a:rPr lang="en-US" altLang="zh-CN" sz="2400" b="1" dirty="0">
                <a:solidFill>
                  <a:srgbClr val="C00000"/>
                </a:solidFill>
                <a:latin typeface="Times New Roman" panose="02020603050405020304" pitchFamily="18" charset="0"/>
                <a:ea typeface="宋体" panose="02010600030101010101" pitchFamily="2" charset="-122"/>
                <a:cs typeface="Times New Roman" panose="02020603050405020304" pitchFamily="18" charset="0"/>
              </a:rPr>
              <a:t>	            </a:t>
            </a:r>
            <a:r>
              <a:rPr lang="zh-CN" altLang="en-US" sz="2400" b="1" dirty="0">
                <a:solidFill>
                  <a:srgbClr val="C0000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400" b="1" dirty="0">
                <a:solidFill>
                  <a:srgbClr val="C00000"/>
                </a:solidFill>
                <a:latin typeface="Times New Roman" panose="02020603050405020304" pitchFamily="18" charset="0"/>
                <a:ea typeface="宋体" panose="02010600030101010101" pitchFamily="2" charset="-122"/>
                <a:cs typeface="Times New Roman" panose="02020603050405020304" pitchFamily="18" charset="0"/>
              </a:rPr>
              <a:t>/</a:t>
            </a:r>
          </a:p>
          <a:p>
            <a:pPr marL="342900" indent="-342900">
              <a:buFont typeface="Wingdings" panose="05000000000000000000" pitchFamily="2" charset="2"/>
              <a:buChar char="l"/>
            </a:pPr>
            <a:r>
              <a:rPr lang="zh-CN" altLang="en-US" sz="2400" dirty="0">
                <a:solidFill>
                  <a:srgbClr val="00B050"/>
                </a:solidFill>
                <a:ea typeface="宋体" panose="02010600030101010101" pitchFamily="2" charset="-122"/>
              </a:rPr>
              <a:t>注释内容可以被</a:t>
            </a:r>
            <a:r>
              <a:rPr lang="en-US" altLang="zh-CN" sz="2400" dirty="0">
                <a:solidFill>
                  <a:srgbClr val="00B050"/>
                </a:solidFill>
                <a:ea typeface="宋体" panose="02010600030101010101" pitchFamily="2" charset="-122"/>
              </a:rPr>
              <a:t>JDK</a:t>
            </a:r>
            <a:r>
              <a:rPr lang="zh-CN" altLang="en-US" sz="2400" dirty="0">
                <a:solidFill>
                  <a:srgbClr val="00B050"/>
                </a:solidFill>
                <a:ea typeface="宋体" panose="02010600030101010101" pitchFamily="2" charset="-122"/>
              </a:rPr>
              <a:t>提供的工具 </a:t>
            </a:r>
            <a:r>
              <a:rPr lang="en-US" altLang="zh-CN" sz="2400" dirty="0" err="1">
                <a:solidFill>
                  <a:srgbClr val="00B050"/>
                </a:solidFill>
                <a:ea typeface="宋体" panose="02010600030101010101" pitchFamily="2" charset="-122"/>
              </a:rPr>
              <a:t>javadoc</a:t>
            </a:r>
            <a:r>
              <a:rPr lang="en-US" altLang="zh-CN" sz="2400" dirty="0">
                <a:solidFill>
                  <a:srgbClr val="00B050"/>
                </a:solidFill>
                <a:ea typeface="宋体" panose="02010600030101010101" pitchFamily="2" charset="-122"/>
              </a:rPr>
              <a:t> </a:t>
            </a:r>
            <a:r>
              <a:rPr lang="zh-CN" altLang="en-US" sz="2400" dirty="0">
                <a:solidFill>
                  <a:srgbClr val="00B050"/>
                </a:solidFill>
                <a:ea typeface="宋体" panose="02010600030101010101" pitchFamily="2" charset="-122"/>
              </a:rPr>
              <a:t>所解析，生成一套以网页文件形式体现的该程序的说明文档。</a:t>
            </a:r>
            <a:endParaRPr lang="en-US" altLang="zh-CN" sz="2400" dirty="0">
              <a:solidFill>
                <a:srgbClr val="00B050"/>
              </a:solidFill>
              <a:ea typeface="宋体" panose="02010600030101010101" pitchFamily="2" charset="-122"/>
            </a:endParaRPr>
          </a:p>
          <a:p>
            <a:pPr marL="342900" indent="-342900">
              <a:buFont typeface="Wingdings" panose="05000000000000000000" pitchFamily="2" charset="2"/>
              <a:buChar char="l"/>
            </a:pPr>
            <a:endParaRPr lang="en-US" altLang="zh-CN" sz="2400" dirty="0">
              <a:solidFill>
                <a:srgbClr val="00B050"/>
              </a:solidFill>
              <a:ea typeface="宋体" panose="02010600030101010101" pitchFamily="2" charset="-122"/>
            </a:endParaRPr>
          </a:p>
          <a:p>
            <a:endParaRPr lang="en-US" altLang="zh-CN" sz="2400" b="1" dirty="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a:p>
            <a:endParaRPr lang="zh-CN" altLang="en-US" sz="240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1" name="TextBox 5"/>
          <p:cNvSpPr txBox="1">
            <a:spLocks noChangeArrowheads="1"/>
          </p:cNvSpPr>
          <p:nvPr/>
        </p:nvSpPr>
        <p:spPr bwMode="auto">
          <a:xfrm>
            <a:off x="-201637" y="764703"/>
            <a:ext cx="4512501"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Arial Unicode MS" pitchFamily="34" charset="-122"/>
                <a:cs typeface="Arial Unicode MS" pitchFamily="34" charset="-122"/>
              </a:defRPr>
            </a:lvl1pPr>
            <a:lvl2pPr marL="742950" indent="-285750" eaLnBrk="0" hangingPunct="0">
              <a:defRPr>
                <a:solidFill>
                  <a:schemeClr val="tx1"/>
                </a:solidFill>
                <a:latin typeface="Arial" panose="020B0604020202020204" pitchFamily="34" charset="0"/>
                <a:ea typeface="Arial Unicode MS" pitchFamily="34" charset="-122"/>
                <a:cs typeface="Arial Unicode MS" pitchFamily="34" charset="-122"/>
              </a:defRPr>
            </a:lvl2pPr>
            <a:lvl3pPr marL="1143000" indent="-228600" eaLnBrk="0" hangingPunct="0">
              <a:defRPr>
                <a:solidFill>
                  <a:schemeClr val="tx1"/>
                </a:solidFill>
                <a:latin typeface="Arial" panose="020B0604020202020204" pitchFamily="34" charset="0"/>
                <a:ea typeface="Arial Unicode MS" pitchFamily="34" charset="-122"/>
                <a:cs typeface="Arial Unicode MS" pitchFamily="34" charset="-122"/>
              </a:defRPr>
            </a:lvl3pPr>
            <a:lvl4pPr marL="1600200" indent="-228600" eaLnBrk="0" hangingPunct="0">
              <a:defRPr>
                <a:solidFill>
                  <a:schemeClr val="tx1"/>
                </a:solidFill>
                <a:latin typeface="Arial" panose="020B0604020202020204" pitchFamily="34" charset="0"/>
                <a:ea typeface="Arial Unicode MS" pitchFamily="34" charset="-122"/>
                <a:cs typeface="Arial Unicode MS" pitchFamily="34" charset="-122"/>
              </a:defRPr>
            </a:lvl4pPr>
            <a:lvl5pPr marL="2057400" indent="-228600" eaLnBrk="0" hangingPunct="0">
              <a:defRPr>
                <a:solidFill>
                  <a:schemeClr val="tx1"/>
                </a:solidFill>
                <a:latin typeface="Arial" panose="020B0604020202020204" pitchFamily="34" charset="0"/>
                <a:ea typeface="Arial Unicode MS" pitchFamily="34" charset="-122"/>
                <a:cs typeface="Arial Unicode MS"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2"/>
                <a:cs typeface="Arial Unicode MS"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2"/>
                <a:cs typeface="Arial Unicode MS"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2"/>
                <a:cs typeface="Arial Unicode MS"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2"/>
                <a:cs typeface="Arial Unicode MS" pitchFamily="34" charset="-122"/>
              </a:defRPr>
            </a:lvl9pPr>
          </a:lstStyle>
          <a:p>
            <a:pPr algn="ctr" eaLnBrk="1" hangingPunct="1"/>
            <a:r>
              <a:rPr lang="zh-CN" altLang="en-US" sz="3600" b="1" dirty="0">
                <a:solidFill>
                  <a:srgbClr val="00B050"/>
                </a:solidFill>
                <a:ea typeface="宋体" panose="02010600030101010101" pitchFamily="2" charset="-122"/>
              </a:rPr>
              <a:t>知识回顾</a:t>
            </a:r>
          </a:p>
        </p:txBody>
      </p:sp>
      <p:sp>
        <p:nvSpPr>
          <p:cNvPr id="55302" name="TextBox 6"/>
          <p:cNvSpPr txBox="1">
            <a:spLocks noChangeArrowheads="1"/>
          </p:cNvSpPr>
          <p:nvPr/>
        </p:nvSpPr>
        <p:spPr bwMode="auto">
          <a:xfrm>
            <a:off x="958089" y="1772816"/>
            <a:ext cx="10083800" cy="52629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Arial Unicode MS" pitchFamily="34" charset="-122"/>
                <a:cs typeface="Arial Unicode MS" pitchFamily="34" charset="-122"/>
              </a:defRPr>
            </a:lvl1pPr>
            <a:lvl2pPr marL="742950" indent="-285750" eaLnBrk="0" hangingPunct="0">
              <a:defRPr>
                <a:solidFill>
                  <a:schemeClr val="tx1"/>
                </a:solidFill>
                <a:latin typeface="Arial" panose="020B0604020202020204" pitchFamily="34" charset="0"/>
                <a:ea typeface="Arial Unicode MS" pitchFamily="34" charset="-122"/>
                <a:cs typeface="Arial Unicode MS" pitchFamily="34" charset="-122"/>
              </a:defRPr>
            </a:lvl2pPr>
            <a:lvl3pPr marL="1143000" indent="-228600" eaLnBrk="0" hangingPunct="0">
              <a:defRPr>
                <a:solidFill>
                  <a:schemeClr val="tx1"/>
                </a:solidFill>
                <a:latin typeface="Arial" panose="020B0604020202020204" pitchFamily="34" charset="0"/>
                <a:ea typeface="Arial Unicode MS" pitchFamily="34" charset="-122"/>
                <a:cs typeface="Arial Unicode MS" pitchFamily="34" charset="-122"/>
              </a:defRPr>
            </a:lvl3pPr>
            <a:lvl4pPr marL="1600200" indent="-228600" eaLnBrk="0" hangingPunct="0">
              <a:defRPr>
                <a:solidFill>
                  <a:schemeClr val="tx1"/>
                </a:solidFill>
                <a:latin typeface="Arial" panose="020B0604020202020204" pitchFamily="34" charset="0"/>
                <a:ea typeface="Arial Unicode MS" pitchFamily="34" charset="-122"/>
                <a:cs typeface="Arial Unicode MS" pitchFamily="34" charset="-122"/>
              </a:defRPr>
            </a:lvl4pPr>
            <a:lvl5pPr marL="2057400" indent="-228600" eaLnBrk="0" hangingPunct="0">
              <a:defRPr>
                <a:solidFill>
                  <a:schemeClr val="tx1"/>
                </a:solidFill>
                <a:latin typeface="Arial" panose="020B0604020202020204" pitchFamily="34" charset="0"/>
                <a:ea typeface="Arial Unicode MS" pitchFamily="34" charset="-122"/>
                <a:cs typeface="Arial Unicode MS"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2"/>
                <a:cs typeface="Arial Unicode MS"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2"/>
                <a:cs typeface="Arial Unicode MS"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2"/>
                <a:cs typeface="Arial Unicode MS"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2"/>
                <a:cs typeface="Arial Unicode MS" pitchFamily="34" charset="-122"/>
              </a:defRPr>
            </a:lvl9pPr>
          </a:lstStyle>
          <a:p>
            <a:pPr eaLnBrk="1" hangingPunct="1"/>
            <a:r>
              <a:rPr lang="en-US" altLang="zh-CN" sz="2400" dirty="0">
                <a:solidFill>
                  <a:srgbClr val="00B050"/>
                </a:solidFill>
                <a:ea typeface="宋体" panose="02010600030101010101" pitchFamily="2" charset="-122"/>
              </a:rPr>
              <a:t>●  JDK,JRE,JVM</a:t>
            </a:r>
            <a:r>
              <a:rPr lang="zh-CN" altLang="en-US" sz="2400" dirty="0">
                <a:solidFill>
                  <a:srgbClr val="00B050"/>
                </a:solidFill>
                <a:ea typeface="宋体" panose="02010600030101010101" pitchFamily="2" charset="-122"/>
              </a:rPr>
              <a:t>的关系。</a:t>
            </a:r>
          </a:p>
          <a:p>
            <a:pPr eaLnBrk="1" hangingPunct="1"/>
            <a:endParaRPr lang="zh-CN" altLang="en-US" dirty="0">
              <a:solidFill>
                <a:srgbClr val="00B050"/>
              </a:solidFill>
              <a:ea typeface="宋体" panose="02010600030101010101" pitchFamily="2" charset="-122"/>
            </a:endParaRPr>
          </a:p>
          <a:p>
            <a:pPr eaLnBrk="1" hangingPunct="1"/>
            <a:r>
              <a:rPr lang="zh-CN" altLang="en-US" sz="2400" dirty="0">
                <a:solidFill>
                  <a:srgbClr val="00B050"/>
                </a:solidFill>
                <a:ea typeface="宋体" panose="02010600030101010101" pitchFamily="2" charset="-122"/>
              </a:rPr>
              <a:t>●  环境变量</a:t>
            </a:r>
            <a:r>
              <a:rPr lang="en-US" altLang="zh-CN" sz="2400" dirty="0">
                <a:solidFill>
                  <a:srgbClr val="00B050"/>
                </a:solidFill>
                <a:ea typeface="宋体" panose="02010600030101010101" pitchFamily="2" charset="-122"/>
              </a:rPr>
              <a:t>path</a:t>
            </a:r>
            <a:r>
              <a:rPr lang="zh-CN" altLang="en-US" sz="2400" dirty="0">
                <a:solidFill>
                  <a:srgbClr val="00B050"/>
                </a:solidFill>
                <a:ea typeface="宋体" panose="02010600030101010101" pitchFamily="2" charset="-122"/>
              </a:rPr>
              <a:t>配置及其作用。</a:t>
            </a:r>
          </a:p>
          <a:p>
            <a:pPr eaLnBrk="1" hangingPunct="1"/>
            <a:endParaRPr lang="en-US" altLang="zh-CN" dirty="0">
              <a:solidFill>
                <a:srgbClr val="00B050"/>
              </a:solidFill>
              <a:ea typeface="宋体" panose="02010600030101010101" pitchFamily="2" charset="-122"/>
            </a:endParaRPr>
          </a:p>
          <a:p>
            <a:pPr eaLnBrk="1" hangingPunct="1"/>
            <a:r>
              <a:rPr lang="en-US" altLang="zh-CN" sz="2400" dirty="0">
                <a:solidFill>
                  <a:srgbClr val="00B050"/>
                </a:solidFill>
                <a:ea typeface="宋体" panose="02010600030101010101" pitchFamily="2" charset="-122"/>
              </a:rPr>
              <a:t>●  Java</a:t>
            </a:r>
            <a:r>
              <a:rPr lang="zh-CN" altLang="en-US" sz="2400" dirty="0">
                <a:solidFill>
                  <a:srgbClr val="00B050"/>
                </a:solidFill>
                <a:ea typeface="宋体" panose="02010600030101010101" pitchFamily="2" charset="-122"/>
              </a:rPr>
              <a:t>程序的编写、编译、运行步骤。</a:t>
            </a:r>
            <a:endParaRPr lang="en-US" altLang="zh-CN" sz="2400" dirty="0">
              <a:solidFill>
                <a:srgbClr val="00B050"/>
              </a:solidFill>
              <a:ea typeface="宋体" panose="02010600030101010101" pitchFamily="2" charset="-122"/>
            </a:endParaRPr>
          </a:p>
          <a:p>
            <a:pPr eaLnBrk="1" hangingPunct="1"/>
            <a:endParaRPr lang="zh-CN" altLang="en-US" sz="2400" dirty="0">
              <a:solidFill>
                <a:srgbClr val="00B050"/>
              </a:solidFill>
              <a:ea typeface="宋体" panose="02010600030101010101" pitchFamily="2" charset="-122"/>
            </a:endParaRPr>
          </a:p>
          <a:p>
            <a:pPr eaLnBrk="1" hangingPunct="1"/>
            <a:endParaRPr lang="en-US" altLang="zh-CN" sz="2400" dirty="0">
              <a:solidFill>
                <a:srgbClr val="00B050"/>
              </a:solidFill>
              <a:ea typeface="宋体" panose="02010600030101010101" pitchFamily="2" charset="-122"/>
            </a:endParaRPr>
          </a:p>
          <a:p>
            <a:pPr eaLnBrk="1" hangingPunct="1"/>
            <a:endParaRPr lang="en-US" altLang="zh-CN" sz="2400" dirty="0">
              <a:solidFill>
                <a:srgbClr val="00B050"/>
              </a:solidFill>
              <a:ea typeface="宋体" panose="02010600030101010101" pitchFamily="2" charset="-122"/>
            </a:endParaRPr>
          </a:p>
          <a:p>
            <a:pPr eaLnBrk="1" hangingPunct="1"/>
            <a:endParaRPr lang="zh-CN" altLang="en-US" dirty="0">
              <a:solidFill>
                <a:srgbClr val="00B050"/>
              </a:solidFill>
              <a:ea typeface="宋体" panose="02010600030101010101" pitchFamily="2" charset="-122"/>
            </a:endParaRPr>
          </a:p>
          <a:p>
            <a:pPr eaLnBrk="1" hangingPunct="1"/>
            <a:r>
              <a:rPr lang="en-US" altLang="zh-CN" sz="2400" dirty="0">
                <a:solidFill>
                  <a:srgbClr val="00B050"/>
                </a:solidFill>
                <a:ea typeface="宋体" panose="02010600030101010101" pitchFamily="2" charset="-122"/>
              </a:rPr>
              <a:t>●  Java</a:t>
            </a:r>
            <a:r>
              <a:rPr lang="zh-CN" altLang="en-US" sz="2400" dirty="0">
                <a:solidFill>
                  <a:srgbClr val="00B050"/>
                </a:solidFill>
                <a:ea typeface="宋体" panose="02010600030101010101" pitchFamily="2" charset="-122"/>
              </a:rPr>
              <a:t>程序编写的规则。</a:t>
            </a:r>
          </a:p>
          <a:p>
            <a:pPr eaLnBrk="1" hangingPunct="1"/>
            <a:endParaRPr lang="zh-CN" altLang="en-US" dirty="0">
              <a:solidFill>
                <a:srgbClr val="00B050"/>
              </a:solidFill>
              <a:ea typeface="宋体" panose="02010600030101010101" pitchFamily="2" charset="-122"/>
            </a:endParaRPr>
          </a:p>
          <a:p>
            <a:pPr eaLnBrk="1" hangingPunct="1"/>
            <a:r>
              <a:rPr lang="zh-CN" altLang="en-US" sz="2400" dirty="0">
                <a:solidFill>
                  <a:srgbClr val="00B050"/>
                </a:solidFill>
                <a:ea typeface="宋体" panose="02010600030101010101" pitchFamily="2" charset="-122"/>
              </a:rPr>
              <a:t>●  在配置环境、编译、运行各个步骤中常见的错误以</a:t>
            </a:r>
            <a:endParaRPr lang="en-US" altLang="zh-CN" sz="2400" dirty="0">
              <a:solidFill>
                <a:srgbClr val="00B050"/>
              </a:solidFill>
              <a:ea typeface="宋体" panose="02010600030101010101" pitchFamily="2" charset="-122"/>
            </a:endParaRPr>
          </a:p>
          <a:p>
            <a:pPr eaLnBrk="1" hangingPunct="1"/>
            <a:r>
              <a:rPr lang="en-US" altLang="zh-CN" sz="2400" dirty="0">
                <a:solidFill>
                  <a:srgbClr val="00B050"/>
                </a:solidFill>
                <a:ea typeface="宋体" panose="02010600030101010101" pitchFamily="2" charset="-122"/>
              </a:rPr>
              <a:t>      </a:t>
            </a:r>
            <a:r>
              <a:rPr lang="zh-CN" altLang="en-US" sz="2400" dirty="0">
                <a:solidFill>
                  <a:srgbClr val="00B050"/>
                </a:solidFill>
                <a:ea typeface="宋体" panose="02010600030101010101" pitchFamily="2" charset="-122"/>
              </a:rPr>
              <a:t>及解决方法。</a:t>
            </a:r>
            <a:endParaRPr lang="en-US" altLang="zh-CN" sz="2400" dirty="0">
              <a:solidFill>
                <a:srgbClr val="00B050"/>
              </a:solidFill>
              <a:ea typeface="宋体" panose="02010600030101010101" pitchFamily="2" charset="-122"/>
            </a:endParaRPr>
          </a:p>
          <a:p>
            <a:pPr eaLnBrk="1" hangingPunct="1"/>
            <a:endParaRPr lang="en-US" altLang="zh-CN" sz="2400" dirty="0">
              <a:solidFill>
                <a:srgbClr val="00B050"/>
              </a:solidFill>
              <a:ea typeface="宋体" panose="02010600030101010101" pitchFamily="2" charset="-122"/>
            </a:endParaRPr>
          </a:p>
          <a:p>
            <a:pPr eaLnBrk="1" hangingPunct="1"/>
            <a:r>
              <a:rPr lang="zh-CN" altLang="en-US" sz="2400" dirty="0">
                <a:solidFill>
                  <a:srgbClr val="00B050"/>
                </a:solidFill>
                <a:ea typeface="宋体" panose="02010600030101010101" pitchFamily="2" charset="-122"/>
              </a:rPr>
              <a:t>●  注释</a:t>
            </a:r>
          </a:p>
        </p:txBody>
      </p:sp>
      <p:pic>
        <p:nvPicPr>
          <p:cNvPr id="10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679510" y="3538433"/>
            <a:ext cx="6847813" cy="108541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39197" y="625789"/>
            <a:ext cx="6778731" cy="781814"/>
          </a:xfrm>
        </p:spPr>
        <p:txBody>
          <a:bodyPr>
            <a:normAutofit/>
          </a:bodyPr>
          <a:lstStyle/>
          <a:p>
            <a:r>
              <a:rPr lang="zh-CN" altLang="en-US" sz="4000" b="1" dirty="0">
                <a:solidFill>
                  <a:srgbClr val="00B050"/>
                </a:solidFill>
                <a:latin typeface="+mn-lt"/>
                <a:ea typeface="宋体" panose="02010600030101010101" pitchFamily="2" charset="-122"/>
                <a:cs typeface="Times New Roman" panose="02020603050405020304" pitchFamily="18" charset="0"/>
              </a:rPr>
              <a:t>作  业</a:t>
            </a:r>
          </a:p>
        </p:txBody>
      </p:sp>
      <p:sp>
        <p:nvSpPr>
          <p:cNvPr id="3" name="内容占位符 2"/>
          <p:cNvSpPr>
            <a:spLocks noGrp="1"/>
          </p:cNvSpPr>
          <p:nvPr>
            <p:ph idx="1"/>
          </p:nvPr>
        </p:nvSpPr>
        <p:spPr>
          <a:xfrm>
            <a:off x="609600" y="1600200"/>
            <a:ext cx="11151029" cy="4637112"/>
          </a:xfrm>
        </p:spPr>
        <p:txBody>
          <a:bodyPr>
            <a:normAutofit/>
          </a:bodyPr>
          <a:lstStyle/>
          <a:p>
            <a:pPr marL="514350" indent="-514350">
              <a:buFont typeface="+mj-lt"/>
              <a:buAutoNum type="arabicPeriod"/>
            </a:pPr>
            <a:r>
              <a:rPr lang="zh-CN" altLang="en-US" dirty="0">
                <a:solidFill>
                  <a:srgbClr val="00B050"/>
                </a:solidFill>
                <a:ea typeface="宋体" panose="02010600030101010101" pitchFamily="2" charset="-122"/>
                <a:cs typeface="Times New Roman" panose="02020603050405020304" pitchFamily="18" charset="0"/>
              </a:rPr>
              <a:t>独立编写</a:t>
            </a:r>
            <a:r>
              <a:rPr lang="en-US" altLang="zh-CN" dirty="0" err="1">
                <a:solidFill>
                  <a:srgbClr val="00B050"/>
                </a:solidFill>
                <a:ea typeface="宋体" panose="02010600030101010101" pitchFamily="2" charset="-122"/>
                <a:cs typeface="Times New Roman" panose="02020603050405020304" pitchFamily="18" charset="0"/>
              </a:rPr>
              <a:t>HelloJava</a:t>
            </a:r>
            <a:r>
              <a:rPr lang="zh-CN" altLang="en-US" dirty="0">
                <a:solidFill>
                  <a:srgbClr val="00B050"/>
                </a:solidFill>
                <a:ea typeface="宋体" panose="02010600030101010101" pitchFamily="2" charset="-122"/>
                <a:cs typeface="Times New Roman" panose="02020603050405020304" pitchFamily="18" charset="0"/>
              </a:rPr>
              <a:t>程序，并配上必要的注释。</a:t>
            </a:r>
            <a:endParaRPr lang="en-US" altLang="zh-CN" dirty="0">
              <a:solidFill>
                <a:srgbClr val="00B050"/>
              </a:solidFill>
              <a:ea typeface="宋体" panose="02010600030101010101" pitchFamily="2" charset="-122"/>
              <a:cs typeface="Times New Roman" panose="02020603050405020304" pitchFamily="18" charset="0"/>
            </a:endParaRPr>
          </a:p>
          <a:p>
            <a:pPr marL="514350" indent="-514350">
              <a:buFont typeface="+mj-lt"/>
              <a:buAutoNum type="arabicPeriod"/>
            </a:pPr>
            <a:r>
              <a:rPr lang="zh-CN" altLang="en-US" dirty="0">
                <a:solidFill>
                  <a:srgbClr val="00B050"/>
                </a:solidFill>
                <a:ea typeface="宋体" panose="02010600030101010101" pitchFamily="2" charset="-122"/>
                <a:cs typeface="Times New Roman" panose="02020603050405020304" pitchFamily="18" charset="0"/>
              </a:rPr>
              <a:t>将个人的基本信息（姓名、性别、籍贯、住址）打印到控制台上输出。各条信息分别占一行。</a:t>
            </a:r>
            <a:endParaRPr lang="en-US" altLang="zh-CN" dirty="0">
              <a:solidFill>
                <a:srgbClr val="00B050"/>
              </a:solidFill>
              <a:ea typeface="宋体" panose="02010600030101010101" pitchFamily="2" charset="-122"/>
              <a:cs typeface="Times New Roman" panose="02020603050405020304" pitchFamily="18" charset="0"/>
            </a:endParaRPr>
          </a:p>
          <a:p>
            <a:pPr marL="514350" indent="-514350">
              <a:buFont typeface="+mj-lt"/>
              <a:buAutoNum type="arabicPeriod"/>
            </a:pPr>
            <a:r>
              <a:rPr lang="zh-CN" altLang="en-US" dirty="0">
                <a:solidFill>
                  <a:srgbClr val="00B050"/>
                </a:solidFill>
                <a:ea typeface="宋体" panose="02010600030101010101" pitchFamily="2" charset="-122"/>
                <a:cs typeface="Times New Roman" panose="02020603050405020304" pitchFamily="18" charset="0"/>
              </a:rPr>
              <a:t>结合</a:t>
            </a:r>
            <a:r>
              <a:rPr lang="en-US" altLang="zh-CN" dirty="0">
                <a:solidFill>
                  <a:srgbClr val="00B050"/>
                </a:solidFill>
                <a:ea typeface="宋体" panose="02010600030101010101" pitchFamily="2" charset="-122"/>
                <a:cs typeface="Times New Roman" panose="02020603050405020304" pitchFamily="18" charset="0"/>
              </a:rPr>
              <a:t>\n(</a:t>
            </a:r>
            <a:r>
              <a:rPr lang="zh-CN" altLang="en-US" dirty="0">
                <a:solidFill>
                  <a:srgbClr val="00B050"/>
                </a:solidFill>
                <a:ea typeface="宋体" panose="02010600030101010101" pitchFamily="2" charset="-122"/>
                <a:cs typeface="Times New Roman" panose="02020603050405020304" pitchFamily="18" charset="0"/>
              </a:rPr>
              <a:t>换行</a:t>
            </a:r>
            <a:r>
              <a:rPr lang="en-US" altLang="zh-CN" dirty="0">
                <a:solidFill>
                  <a:srgbClr val="00B050"/>
                </a:solidFill>
                <a:ea typeface="宋体" panose="02010600030101010101" pitchFamily="2" charset="-122"/>
                <a:cs typeface="Times New Roman" panose="02020603050405020304" pitchFamily="18" charset="0"/>
              </a:rPr>
              <a:t>)</a:t>
            </a:r>
            <a:r>
              <a:rPr lang="zh-CN" altLang="en-US" dirty="0">
                <a:solidFill>
                  <a:srgbClr val="00B050"/>
                </a:solidFill>
                <a:ea typeface="宋体" panose="02010600030101010101" pitchFamily="2" charset="-122"/>
                <a:cs typeface="Times New Roman" panose="02020603050405020304" pitchFamily="18" charset="0"/>
              </a:rPr>
              <a:t>，</a:t>
            </a:r>
            <a:r>
              <a:rPr lang="en-US" altLang="zh-CN" dirty="0">
                <a:solidFill>
                  <a:srgbClr val="00B050"/>
                </a:solidFill>
                <a:ea typeface="宋体" panose="02010600030101010101" pitchFamily="2" charset="-122"/>
                <a:cs typeface="Times New Roman" panose="02020603050405020304" pitchFamily="18" charset="0"/>
              </a:rPr>
              <a:t>\t(</a:t>
            </a:r>
            <a:r>
              <a:rPr lang="zh-CN" altLang="en-US" dirty="0">
                <a:solidFill>
                  <a:srgbClr val="00B050"/>
                </a:solidFill>
                <a:ea typeface="宋体" panose="02010600030101010101" pitchFamily="2" charset="-122"/>
                <a:cs typeface="Times New Roman" panose="02020603050405020304" pitchFamily="18" charset="0"/>
              </a:rPr>
              <a:t>制表符</a:t>
            </a:r>
            <a:r>
              <a:rPr lang="en-US" altLang="zh-CN" dirty="0">
                <a:solidFill>
                  <a:srgbClr val="00B050"/>
                </a:solidFill>
                <a:ea typeface="宋体" panose="02010600030101010101" pitchFamily="2" charset="-122"/>
                <a:cs typeface="Times New Roman" panose="02020603050405020304" pitchFamily="18" charset="0"/>
              </a:rPr>
              <a:t>)</a:t>
            </a:r>
            <a:r>
              <a:rPr lang="zh-CN" altLang="en-US" dirty="0">
                <a:solidFill>
                  <a:srgbClr val="00B050"/>
                </a:solidFill>
                <a:ea typeface="宋体" panose="02010600030101010101" pitchFamily="2" charset="-122"/>
                <a:cs typeface="Times New Roman" panose="02020603050405020304" pitchFamily="18" charset="0"/>
              </a:rPr>
              <a:t>，空格等在控制台打印出如下图所示的效果。</a:t>
            </a:r>
            <a:endParaRPr lang="en-US" altLang="zh-CN" dirty="0">
              <a:solidFill>
                <a:srgbClr val="00B050"/>
              </a:solidFill>
              <a:ea typeface="宋体" panose="02010600030101010101" pitchFamily="2" charset="-122"/>
              <a:cs typeface="Times New Roman" panose="02020603050405020304" pitchFamily="18" charset="0"/>
            </a:endParaRPr>
          </a:p>
          <a:p>
            <a:pPr marL="514350" indent="-514350">
              <a:buFont typeface="+mj-lt"/>
              <a:buAutoNum type="arabicPeriod"/>
            </a:pPr>
            <a:endParaRPr lang="en-US" altLang="zh-CN" dirty="0">
              <a:ea typeface="宋体" panose="02010600030101010101" pitchFamily="2" charset="-122"/>
              <a:cs typeface="Times New Roman" panose="02020603050405020304" pitchFamily="18" charset="0"/>
            </a:endParaRPr>
          </a:p>
          <a:p>
            <a:pPr marL="0" indent="0">
              <a:buNone/>
            </a:pPr>
            <a:endParaRPr lang="en-US" altLang="zh-CN" dirty="0">
              <a:ea typeface="宋体" panose="02010600030101010101" pitchFamily="2" charset="-122"/>
              <a:cs typeface="Times New Roman" panose="02020603050405020304" pitchFamily="18" charset="0"/>
            </a:endParaRPr>
          </a:p>
        </p:txBody>
      </p:sp>
      <p:pic>
        <p:nvPicPr>
          <p:cNvPr id="1026" name="Picture 2"/>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2735627" y="3933056"/>
            <a:ext cx="6528725" cy="230611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矩形 3"/>
          <p:cNvSpPr/>
          <p:nvPr/>
        </p:nvSpPr>
        <p:spPr>
          <a:xfrm>
            <a:off x="2543605" y="3933056"/>
            <a:ext cx="6720747" cy="2306114"/>
          </a:xfrm>
          <a:prstGeom prst="rect">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4" name="内容占位符 3" descr="13.jpg"/>
          <p:cNvPicPr>
            <a:picLocks noGrp="1" noChangeAspect="1"/>
          </p:cNvPicPr>
          <p:nvPr>
            <p:ph idx="1"/>
          </p:nvPr>
        </p:nvPicPr>
        <p:blipFill>
          <a:blip r:embed="rId2" cstate="print"/>
          <a:stretch>
            <a:fillRect/>
          </a:stretch>
        </p:blipFill>
        <p:spPr>
          <a:xfrm>
            <a:off x="1" y="-487680"/>
            <a:ext cx="12192000" cy="8562210"/>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a:solidFill>
                  <a:srgbClr val="00B050"/>
                </a:solidFill>
                <a:ea typeface="宋体" panose="02010600030101010101" pitchFamily="2" charset="-122"/>
              </a:rPr>
              <a:t>建  议</a:t>
            </a:r>
            <a:endParaRPr lang="zh-CN" altLang="en-US" dirty="0">
              <a:solidFill>
                <a:srgbClr val="00B050"/>
              </a:solidFill>
            </a:endParaRPr>
          </a:p>
        </p:txBody>
      </p:sp>
      <p:sp>
        <p:nvSpPr>
          <p:cNvPr id="3" name="内容占位符 2"/>
          <p:cNvSpPr>
            <a:spLocks noGrp="1"/>
          </p:cNvSpPr>
          <p:nvPr>
            <p:ph idx="1"/>
          </p:nvPr>
        </p:nvSpPr>
        <p:spPr>
          <a:xfrm>
            <a:off x="838200" y="1825625"/>
            <a:ext cx="10515600" cy="4026535"/>
          </a:xfrm>
        </p:spPr>
        <p:txBody>
          <a:bodyPr/>
          <a:lstStyle/>
          <a:p>
            <a:pPr marL="342900" indent="-342900">
              <a:lnSpc>
                <a:spcPct val="150000"/>
              </a:lnSpc>
              <a:buFont typeface="Wingdings" panose="05000000000000000000" pitchFamily="2" charset="2"/>
              <a:buChar char="l"/>
            </a:pPr>
            <a:r>
              <a:rPr lang="zh-CN" altLang="en-US" dirty="0">
                <a:solidFill>
                  <a:srgbClr val="00B050"/>
                </a:solidFill>
                <a:ea typeface="宋体" panose="02010600030101010101" pitchFamily="2" charset="-122"/>
              </a:rPr>
              <a:t>锻炼“双核”处理，边听讲思考，边做“笔记”</a:t>
            </a:r>
            <a:endParaRPr lang="en-US" altLang="zh-CN" dirty="0">
              <a:solidFill>
                <a:srgbClr val="00B050"/>
              </a:solidFill>
              <a:ea typeface="宋体" panose="02010600030101010101" pitchFamily="2" charset="-122"/>
            </a:endParaRPr>
          </a:p>
          <a:p>
            <a:pPr marL="342900" indent="-342900">
              <a:lnSpc>
                <a:spcPct val="150000"/>
              </a:lnSpc>
              <a:buFont typeface="Wingdings" panose="05000000000000000000" pitchFamily="2" charset="2"/>
              <a:buChar char="l"/>
            </a:pPr>
            <a:r>
              <a:rPr lang="zh-CN" altLang="en-US" dirty="0">
                <a:solidFill>
                  <a:srgbClr val="00B050"/>
                </a:solidFill>
                <a:ea typeface="宋体" panose="02010600030101010101" pitchFamily="2" charset="-122"/>
              </a:rPr>
              <a:t>纸上得来终觉浅，绝知此事要躬行！ </a:t>
            </a:r>
          </a:p>
          <a:p>
            <a:pPr marL="1085850" lvl="1" indent="-342900">
              <a:lnSpc>
                <a:spcPct val="150000"/>
              </a:lnSpc>
              <a:buFont typeface="Wingdings" panose="05000000000000000000" pitchFamily="2" charset="2"/>
              <a:buChar char="Ø"/>
            </a:pPr>
            <a:r>
              <a:rPr lang="zh-CN" altLang="en-US" dirty="0">
                <a:solidFill>
                  <a:srgbClr val="00B050"/>
                </a:solidFill>
                <a:ea typeface="宋体" panose="02010600030101010101" pitchFamily="2" charset="-122"/>
              </a:rPr>
              <a:t>不要完全依赖于书和视频</a:t>
            </a:r>
          </a:p>
          <a:p>
            <a:pPr marL="342900" indent="-342900">
              <a:lnSpc>
                <a:spcPct val="150000"/>
              </a:lnSpc>
              <a:buFont typeface="Wingdings" panose="05000000000000000000" pitchFamily="2" charset="2"/>
              <a:buChar char="l"/>
            </a:pPr>
            <a:r>
              <a:rPr lang="zh-CN" altLang="en-US" dirty="0">
                <a:solidFill>
                  <a:srgbClr val="00B050"/>
                </a:solidFill>
                <a:ea typeface="宋体" panose="02010600030101010101" pitchFamily="2" charset="-122"/>
              </a:rPr>
              <a:t>建立行之有效的学习方法</a:t>
            </a:r>
            <a:endParaRPr lang="en-US" altLang="zh-CN" dirty="0">
              <a:solidFill>
                <a:srgbClr val="00B050"/>
              </a:solidFill>
              <a:ea typeface="宋体" panose="02010600030101010101" pitchFamily="2" charset="-122"/>
            </a:endParaRPr>
          </a:p>
          <a:p>
            <a:pPr marL="1085850" lvl="1" indent="-342900">
              <a:lnSpc>
                <a:spcPct val="150000"/>
              </a:lnSpc>
              <a:buFont typeface="Wingdings" panose="05000000000000000000" pitchFamily="2" charset="2"/>
              <a:buChar char="Ø"/>
            </a:pPr>
            <a:r>
              <a:rPr lang="zh-CN" altLang="en-US" dirty="0">
                <a:solidFill>
                  <a:srgbClr val="00B050"/>
                </a:solidFill>
                <a:ea typeface="宋体" panose="02010600030101010101" pitchFamily="2" charset="-122"/>
              </a:rPr>
              <a:t>学习编程的捷径</a:t>
            </a:r>
            <a:r>
              <a:rPr lang="en-US" altLang="zh-CN" dirty="0">
                <a:solidFill>
                  <a:srgbClr val="00B050"/>
                </a:solidFill>
                <a:ea typeface="宋体" panose="02010600030101010101" pitchFamily="2" charset="-122"/>
              </a:rPr>
              <a:t>--</a:t>
            </a:r>
            <a:r>
              <a:rPr lang="zh-CN" altLang="en-US" b="1" dirty="0">
                <a:solidFill>
                  <a:srgbClr val="00B050"/>
                </a:solidFill>
                <a:ea typeface="宋体" panose="02010600030101010101" pitchFamily="2" charset="-122"/>
              </a:rPr>
              <a:t>敲，狂敲</a:t>
            </a:r>
          </a:p>
          <a:p>
            <a:pPr marL="1085850" lvl="1" indent="-342900">
              <a:lnSpc>
                <a:spcPct val="150000"/>
              </a:lnSpc>
              <a:buFont typeface="Wingdings" panose="05000000000000000000" pitchFamily="2" charset="2"/>
              <a:buChar char="Ø"/>
            </a:pPr>
            <a:r>
              <a:rPr lang="zh-CN" altLang="en-US" dirty="0">
                <a:solidFill>
                  <a:srgbClr val="00B050"/>
                </a:solidFill>
                <a:ea typeface="宋体" panose="02010600030101010101" pitchFamily="2" charset="-122"/>
              </a:rPr>
              <a:t>学习编程的规范--</a:t>
            </a:r>
            <a:r>
              <a:rPr lang="zh-CN" altLang="en-US" b="1" dirty="0">
                <a:solidFill>
                  <a:srgbClr val="00B050"/>
                </a:solidFill>
                <a:ea typeface="宋体" panose="02010600030101010101" pitchFamily="2" charset="-122"/>
              </a:rPr>
              <a:t>加注释</a:t>
            </a:r>
            <a:endParaRPr lang="en-US" altLang="zh-CN" b="1" dirty="0">
              <a:solidFill>
                <a:srgbClr val="00B050"/>
              </a:solidFill>
              <a:ea typeface="宋体" panose="02010600030101010101" pitchFamily="2" charset="-122"/>
            </a:endParaRPr>
          </a:p>
        </p:txBody>
      </p:sp>
      <p:sp>
        <p:nvSpPr>
          <p:cNvPr id="9" name="矩形 8"/>
          <p:cNvSpPr/>
          <p:nvPr/>
        </p:nvSpPr>
        <p:spPr>
          <a:xfrm flipH="1" flipV="1">
            <a:off x="7919576" y="3895344"/>
            <a:ext cx="950104" cy="369332"/>
          </a:xfrm>
          <a:prstGeom prst="rect">
            <a:avLst/>
          </a:prstGeom>
        </p:spPr>
        <p:txBody>
          <a:bodyPr wrap="square">
            <a:spAutoFit/>
          </a:bodyPr>
          <a:lstStyle/>
          <a:p>
            <a:endParaRPr lang="zh-CN" altLang="en-US" dirty="0">
              <a:solidFill>
                <a:srgbClr val="00B0F0"/>
              </a:solidFill>
              <a:latin typeface="华文行楷" panose="02010800040101010101" pitchFamily="2" charset="-122"/>
              <a:ea typeface="华文行楷" panose="02010800040101010101" pitchFamily="2" charset="-122"/>
            </a:endParaRPr>
          </a:p>
        </p:txBody>
      </p:sp>
      <p:sp>
        <p:nvSpPr>
          <p:cNvPr id="11" name="矩形 10"/>
          <p:cNvSpPr/>
          <p:nvPr/>
        </p:nvSpPr>
        <p:spPr>
          <a:xfrm>
            <a:off x="5159896" y="6021288"/>
            <a:ext cx="4780632" cy="461665"/>
          </a:xfrm>
          <a:prstGeom prst="rect">
            <a:avLst/>
          </a:prstGeom>
        </p:spPr>
        <p:txBody>
          <a:bodyPr wrap="square">
            <a:spAutoFit/>
          </a:bodyPr>
          <a:lstStyle/>
          <a:p>
            <a:r>
              <a:rPr lang="zh-CN" altLang="en-US" sz="2400" dirty="0">
                <a:solidFill>
                  <a:srgbClr val="00B0F0"/>
                </a:solidFill>
                <a:latin typeface="华文行楷" panose="02010800040101010101" pitchFamily="2" charset="-122"/>
                <a:ea typeface="华文行楷" panose="02010800040101010101" pitchFamily="2" charset="-122"/>
              </a:rPr>
              <a:t>代码虐我千百遍，我视代码如初恋</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985704" y="797226"/>
            <a:ext cx="8229600" cy="770428"/>
          </a:xfrm>
        </p:spPr>
        <p:txBody>
          <a:bodyPr>
            <a:normAutofit/>
          </a:bodyPr>
          <a:lstStyle/>
          <a:p>
            <a:pPr algn="ctr"/>
            <a:r>
              <a:rPr lang="zh-CN" altLang="en-US" sz="4000" b="1" dirty="0">
                <a:solidFill>
                  <a:srgbClr val="00B050"/>
                </a:solidFill>
                <a:latin typeface="Arial Unicode MS" pitchFamily="34" charset="-122"/>
                <a:ea typeface="Arial Unicode MS" pitchFamily="34" charset="-122"/>
                <a:cs typeface="Arial Unicode MS" pitchFamily="34" charset="-122"/>
              </a:rPr>
              <a:t>本章内容</a:t>
            </a:r>
          </a:p>
        </p:txBody>
      </p:sp>
      <p:sp>
        <p:nvSpPr>
          <p:cNvPr id="5" name="内容占位符 2"/>
          <p:cNvSpPr>
            <a:spLocks noGrp="1"/>
          </p:cNvSpPr>
          <p:nvPr>
            <p:ph idx="1"/>
          </p:nvPr>
        </p:nvSpPr>
        <p:spPr>
          <a:xfrm>
            <a:off x="1952596" y="1857364"/>
            <a:ext cx="8215370" cy="4329130"/>
          </a:xfrm>
        </p:spPr>
        <p:txBody>
          <a:bodyPr>
            <a:noAutofit/>
          </a:bodyPr>
          <a:lstStyle/>
          <a:p>
            <a:r>
              <a:rPr lang="en-US" altLang="zh-CN" sz="2400" dirty="0">
                <a:solidFill>
                  <a:srgbClr val="00B050"/>
                </a:solidFill>
                <a:latin typeface="Arial" panose="020B0604020202020204" pitchFamily="34" charset="0"/>
                <a:ea typeface="华文细黑" pitchFamily="2" charset="-122"/>
                <a:cs typeface="Arial" panose="020B0604020202020204" pitchFamily="34" charset="0"/>
              </a:rPr>
              <a:t>1.1 </a:t>
            </a:r>
            <a:r>
              <a:rPr lang="zh-CN" altLang="en-US" sz="2400" dirty="0">
                <a:solidFill>
                  <a:srgbClr val="00B050"/>
                </a:solidFill>
                <a:latin typeface="Arial" panose="020B0604020202020204" pitchFamily="34" charset="0"/>
                <a:ea typeface="华文细黑" pitchFamily="2" charset="-122"/>
                <a:cs typeface="Arial" panose="020B0604020202020204" pitchFamily="34" charset="0"/>
              </a:rPr>
              <a:t>基础常识</a:t>
            </a:r>
          </a:p>
          <a:p>
            <a:r>
              <a:rPr lang="en-US" altLang="zh-CN" sz="2400" dirty="0">
                <a:solidFill>
                  <a:srgbClr val="00B050"/>
                </a:solidFill>
                <a:latin typeface="Arial" panose="020B0604020202020204" pitchFamily="34" charset="0"/>
                <a:ea typeface="华文细黑" pitchFamily="2" charset="-122"/>
                <a:cs typeface="Arial" panose="020B0604020202020204" pitchFamily="34" charset="0"/>
              </a:rPr>
              <a:t>1.2 Java</a:t>
            </a:r>
            <a:r>
              <a:rPr lang="zh-CN" altLang="en-US" sz="2400" dirty="0">
                <a:solidFill>
                  <a:srgbClr val="00B050"/>
                </a:solidFill>
                <a:latin typeface="Arial" panose="020B0604020202020204" pitchFamily="34" charset="0"/>
                <a:ea typeface="华文细黑" pitchFamily="2" charset="-122"/>
                <a:cs typeface="Arial" panose="020B0604020202020204" pitchFamily="34" charset="0"/>
              </a:rPr>
              <a:t>语言概述</a:t>
            </a:r>
          </a:p>
          <a:p>
            <a:r>
              <a:rPr lang="en-US" altLang="zh-CN" sz="2400" dirty="0">
                <a:solidFill>
                  <a:srgbClr val="00B050"/>
                </a:solidFill>
                <a:latin typeface="Arial" panose="020B0604020202020204" pitchFamily="34" charset="0"/>
                <a:ea typeface="华文细黑" pitchFamily="2" charset="-122"/>
                <a:cs typeface="Arial" panose="020B0604020202020204" pitchFamily="34" charset="0"/>
              </a:rPr>
              <a:t>1.3 Java</a:t>
            </a:r>
            <a:r>
              <a:rPr lang="zh-CN" altLang="en-US" sz="2400" dirty="0">
                <a:solidFill>
                  <a:srgbClr val="00B050"/>
                </a:solidFill>
                <a:latin typeface="Arial" panose="020B0604020202020204" pitchFamily="34" charset="0"/>
                <a:ea typeface="华文细黑" pitchFamily="2" charset="-122"/>
                <a:cs typeface="Arial" panose="020B0604020202020204" pitchFamily="34" charset="0"/>
              </a:rPr>
              <a:t>程序运行机制</a:t>
            </a:r>
          </a:p>
          <a:p>
            <a:r>
              <a:rPr lang="en-US" altLang="zh-CN" sz="2400" dirty="0">
                <a:solidFill>
                  <a:srgbClr val="00B050"/>
                </a:solidFill>
                <a:latin typeface="Arial" panose="020B0604020202020204" pitchFamily="34" charset="0"/>
                <a:ea typeface="华文细黑" pitchFamily="2" charset="-122"/>
                <a:cs typeface="Arial" panose="020B0604020202020204" pitchFamily="34" charset="0"/>
              </a:rPr>
              <a:t>1.4 Java</a:t>
            </a:r>
            <a:r>
              <a:rPr lang="zh-CN" altLang="en-US" sz="2400" dirty="0">
                <a:solidFill>
                  <a:srgbClr val="00B050"/>
                </a:solidFill>
                <a:latin typeface="Arial" panose="020B0604020202020204" pitchFamily="34" charset="0"/>
                <a:ea typeface="华文细黑" pitchFamily="2" charset="-122"/>
                <a:cs typeface="Arial" panose="020B0604020202020204" pitchFamily="34" charset="0"/>
              </a:rPr>
              <a:t>语言环境的搭建</a:t>
            </a:r>
          </a:p>
          <a:p>
            <a:r>
              <a:rPr lang="en-US" altLang="zh-CN" sz="2400" dirty="0">
                <a:solidFill>
                  <a:srgbClr val="00B050"/>
                </a:solidFill>
                <a:latin typeface="Arial" panose="020B0604020202020204" pitchFamily="34" charset="0"/>
                <a:ea typeface="华文细黑" pitchFamily="2" charset="-122"/>
                <a:cs typeface="Arial" panose="020B0604020202020204" pitchFamily="34" charset="0"/>
              </a:rPr>
              <a:t>1.5 </a:t>
            </a:r>
            <a:r>
              <a:rPr lang="zh-CN" altLang="en-US" sz="2400" dirty="0">
                <a:solidFill>
                  <a:srgbClr val="00B050"/>
                </a:solidFill>
                <a:latin typeface="Arial" panose="020B0604020202020204" pitchFamily="34" charset="0"/>
                <a:ea typeface="华文细黑" pitchFamily="2" charset="-122"/>
                <a:cs typeface="Arial" panose="020B0604020202020204" pitchFamily="34" charset="0"/>
              </a:rPr>
              <a:t>开发体验 </a:t>
            </a:r>
            <a:r>
              <a:rPr lang="en-US" altLang="zh-CN" sz="2400" dirty="0">
                <a:solidFill>
                  <a:srgbClr val="00B050"/>
                </a:solidFill>
                <a:latin typeface="Arial" panose="020B0604020202020204" pitchFamily="34" charset="0"/>
                <a:ea typeface="华文细黑" pitchFamily="2" charset="-122"/>
                <a:cs typeface="Arial" panose="020B0604020202020204" pitchFamily="34" charset="0"/>
              </a:rPr>
              <a:t>— HelloWorld</a:t>
            </a:r>
          </a:p>
          <a:p>
            <a:r>
              <a:rPr lang="en-US" altLang="zh-CN" sz="2400" dirty="0">
                <a:solidFill>
                  <a:srgbClr val="00B050"/>
                </a:solidFill>
                <a:latin typeface="Arial" panose="020B0604020202020204" pitchFamily="34" charset="0"/>
                <a:ea typeface="华文细黑" pitchFamily="2" charset="-122"/>
                <a:cs typeface="Arial" panose="020B0604020202020204" pitchFamily="34" charset="0"/>
              </a:rPr>
              <a:t>1.6 </a:t>
            </a:r>
            <a:r>
              <a:rPr lang="zh-CN" altLang="en-US" sz="2400" dirty="0">
                <a:solidFill>
                  <a:srgbClr val="00B050"/>
                </a:solidFill>
                <a:latin typeface="Arial" panose="020B0604020202020204" pitchFamily="34" charset="0"/>
                <a:ea typeface="华文细黑" pitchFamily="2" charset="-122"/>
                <a:cs typeface="Arial" panose="020B0604020202020204" pitchFamily="34" charset="0"/>
              </a:rPr>
              <a:t>小结第一个程序</a:t>
            </a:r>
          </a:p>
          <a:p>
            <a:r>
              <a:rPr lang="en-US" altLang="zh-CN" sz="2400" dirty="0">
                <a:solidFill>
                  <a:srgbClr val="00B050"/>
                </a:solidFill>
                <a:latin typeface="Arial" panose="020B0604020202020204" pitchFamily="34" charset="0"/>
                <a:ea typeface="华文细黑" pitchFamily="2" charset="-122"/>
                <a:cs typeface="Arial" panose="020B0604020202020204" pitchFamily="34" charset="0"/>
              </a:rPr>
              <a:t>1.7 </a:t>
            </a:r>
            <a:r>
              <a:rPr lang="zh-CN" altLang="en-US" sz="2400" dirty="0">
                <a:solidFill>
                  <a:srgbClr val="00B050"/>
                </a:solidFill>
                <a:latin typeface="Arial" panose="020B0604020202020204" pitchFamily="34" charset="0"/>
                <a:ea typeface="华文细黑" pitchFamily="2" charset="-122"/>
                <a:cs typeface="Arial" panose="020B0604020202020204" pitchFamily="34" charset="0"/>
              </a:rPr>
              <a:t>常见问题及解决方法</a:t>
            </a:r>
          </a:p>
          <a:p>
            <a:r>
              <a:rPr lang="en-US" altLang="zh-CN" sz="2400" dirty="0">
                <a:solidFill>
                  <a:srgbClr val="00B050"/>
                </a:solidFill>
                <a:latin typeface="Arial" panose="020B0604020202020204" pitchFamily="34" charset="0"/>
                <a:ea typeface="华文细黑" pitchFamily="2" charset="-122"/>
                <a:cs typeface="Arial" panose="020B0604020202020204" pitchFamily="34" charset="0"/>
              </a:rPr>
              <a:t>1.8 </a:t>
            </a:r>
            <a:r>
              <a:rPr lang="zh-CN" altLang="en-US" sz="2400" dirty="0">
                <a:solidFill>
                  <a:srgbClr val="00B050"/>
                </a:solidFill>
                <a:latin typeface="Arial" panose="020B0604020202020204" pitchFamily="34" charset="0"/>
                <a:ea typeface="华文细黑" pitchFamily="2" charset="-122"/>
                <a:cs typeface="Arial" panose="020B0604020202020204" pitchFamily="34" charset="0"/>
              </a:rPr>
              <a:t>注释</a:t>
            </a:r>
          </a:p>
          <a:p>
            <a:endParaRPr lang="zh-CN" altLang="en-US" sz="2400" dirty="0">
              <a:latin typeface="Arial" panose="020B0604020202020204" pitchFamily="34" charset="0"/>
              <a:ea typeface="华文细黑" pitchFamily="2" charset="-122"/>
              <a:cs typeface="Arial" panose="020B060402020202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5400" b="1" dirty="0">
                <a:solidFill>
                  <a:srgbClr val="00B050"/>
                </a:solidFill>
                <a:ea typeface="宋体" panose="02010600030101010101" pitchFamily="2" charset="-122"/>
                <a:cs typeface="Times New Roman" panose="02020603050405020304" pitchFamily="18" charset="0"/>
              </a:rPr>
              <a:t>1.1</a:t>
            </a:r>
            <a:r>
              <a:rPr lang="zh-CN" altLang="en-US" sz="5400" b="1" dirty="0">
                <a:solidFill>
                  <a:srgbClr val="00B050"/>
                </a:solidFill>
                <a:ea typeface="宋体" panose="02010600030101010101" pitchFamily="2" charset="-122"/>
                <a:cs typeface="Times New Roman" panose="02020603050405020304" pitchFamily="18" charset="0"/>
              </a:rPr>
              <a:t>基础常识</a:t>
            </a:r>
            <a:endParaRPr lang="zh-CN" altLang="en-US" dirty="0">
              <a:solidFill>
                <a:srgbClr val="00B050"/>
              </a:solidFill>
            </a:endParaRPr>
          </a:p>
        </p:txBody>
      </p:sp>
      <p:sp>
        <p:nvSpPr>
          <p:cNvPr id="3" name="内容占位符 2"/>
          <p:cNvSpPr>
            <a:spLocks noGrp="1"/>
          </p:cNvSpPr>
          <p:nvPr>
            <p:ph idx="1"/>
          </p:nvPr>
        </p:nvSpPr>
        <p:spPr/>
        <p:txBody>
          <a:bodyPr/>
          <a:lstStyle/>
          <a:p>
            <a:pPr marL="342900" indent="-342900">
              <a:buFont typeface="Wingdings" panose="05000000000000000000" pitchFamily="2" charset="2"/>
              <a:buChar char="l"/>
            </a:pPr>
            <a:r>
              <a:rPr lang="zh-CN" altLang="en-US" sz="2400" b="1" dirty="0">
                <a:solidFill>
                  <a:srgbClr val="00B050"/>
                </a:solidFill>
                <a:ea typeface="宋体" panose="02010600030101010101" pitchFamily="2" charset="-122"/>
                <a:cs typeface="Times New Roman" panose="02020603050405020304" pitchFamily="18" charset="0"/>
              </a:rPr>
              <a:t>软件开发</a:t>
            </a:r>
          </a:p>
          <a:p>
            <a:r>
              <a:rPr lang="zh-CN" altLang="en-US" sz="2400" dirty="0">
                <a:solidFill>
                  <a:srgbClr val="00B050"/>
                </a:solidFill>
                <a:ea typeface="宋体" panose="02010600030101010101" pitchFamily="2" charset="-122"/>
                <a:cs typeface="Times New Roman" panose="02020603050405020304" pitchFamily="18" charset="0"/>
              </a:rPr>
              <a:t>    软件，即一系列按照特定顺序组织的计算机数据和指令的集合。有</a:t>
            </a:r>
            <a:r>
              <a:rPr lang="zh-CN" altLang="en-US" sz="2400" b="1" dirty="0">
                <a:solidFill>
                  <a:srgbClr val="00B050"/>
                </a:solidFill>
                <a:ea typeface="宋体" panose="02010600030101010101" pitchFamily="2" charset="-122"/>
                <a:cs typeface="Times New Roman" panose="02020603050405020304" pitchFamily="18" charset="0"/>
              </a:rPr>
              <a:t>系统软件</a:t>
            </a:r>
            <a:r>
              <a:rPr lang="zh-CN" altLang="en-US" sz="2400" dirty="0">
                <a:solidFill>
                  <a:srgbClr val="00B050"/>
                </a:solidFill>
                <a:ea typeface="宋体" panose="02010600030101010101" pitchFamily="2" charset="-122"/>
                <a:cs typeface="Times New Roman" panose="02020603050405020304" pitchFamily="18" charset="0"/>
              </a:rPr>
              <a:t>和</a:t>
            </a:r>
            <a:r>
              <a:rPr lang="zh-CN" altLang="en-US" sz="2400" b="1" dirty="0">
                <a:solidFill>
                  <a:srgbClr val="00B050"/>
                </a:solidFill>
                <a:ea typeface="宋体" panose="02010600030101010101" pitchFamily="2" charset="-122"/>
                <a:cs typeface="Times New Roman" panose="02020603050405020304" pitchFamily="18" charset="0"/>
              </a:rPr>
              <a:t>应用软件</a:t>
            </a:r>
            <a:r>
              <a:rPr lang="zh-CN" altLang="en-US" sz="2400" dirty="0">
                <a:solidFill>
                  <a:srgbClr val="00B050"/>
                </a:solidFill>
                <a:ea typeface="宋体" panose="02010600030101010101" pitchFamily="2" charset="-122"/>
                <a:cs typeface="Times New Roman" panose="02020603050405020304" pitchFamily="18" charset="0"/>
              </a:rPr>
              <a:t>之分。</a:t>
            </a:r>
            <a:endParaRPr lang="en-US" altLang="zh-CN" sz="2400" dirty="0">
              <a:solidFill>
                <a:srgbClr val="00B050"/>
              </a:solidFill>
              <a:ea typeface="宋体" panose="02010600030101010101" pitchFamily="2" charset="-122"/>
              <a:cs typeface="Times New Roman" panose="02020603050405020304" pitchFamily="18" charset="0"/>
            </a:endParaRPr>
          </a:p>
          <a:p>
            <a:endParaRPr lang="en-US" altLang="zh-CN" sz="1400" dirty="0">
              <a:solidFill>
                <a:srgbClr val="00B050"/>
              </a:solidFill>
              <a:ea typeface="宋体" panose="02010600030101010101" pitchFamily="2" charset="-122"/>
              <a:cs typeface="Times New Roman" panose="02020603050405020304" pitchFamily="18" charset="0"/>
            </a:endParaRPr>
          </a:p>
          <a:p>
            <a:pPr marL="342900" indent="-342900">
              <a:buFont typeface="Wingdings" panose="05000000000000000000" pitchFamily="2" charset="2"/>
              <a:buChar char="l"/>
            </a:pPr>
            <a:r>
              <a:rPr lang="zh-CN" altLang="en-US" sz="2400" b="1" dirty="0">
                <a:solidFill>
                  <a:srgbClr val="00B050"/>
                </a:solidFill>
                <a:ea typeface="宋体" panose="02010600030101010101" pitchFamily="2" charset="-122"/>
                <a:cs typeface="Times New Roman" panose="02020603050405020304" pitchFamily="18" charset="0"/>
              </a:rPr>
              <a:t>人机交互方式</a:t>
            </a:r>
          </a:p>
          <a:p>
            <a:pPr marL="1085850" lvl="1" indent="-342900">
              <a:buFont typeface="Wingdings" panose="05000000000000000000" pitchFamily="2" charset="2"/>
              <a:buChar char="Ø"/>
            </a:pPr>
            <a:r>
              <a:rPr lang="zh-CN" altLang="en-US" dirty="0">
                <a:solidFill>
                  <a:srgbClr val="00B050"/>
                </a:solidFill>
                <a:ea typeface="宋体" panose="02010600030101010101" pitchFamily="2" charset="-122"/>
                <a:cs typeface="Times New Roman" panose="02020603050405020304" pitchFamily="18" charset="0"/>
              </a:rPr>
              <a:t>图形化界面</a:t>
            </a:r>
            <a:r>
              <a:rPr lang="en-US" altLang="zh-CN" dirty="0">
                <a:solidFill>
                  <a:srgbClr val="00B050"/>
                </a:solidFill>
                <a:ea typeface="宋体" panose="02010600030101010101" pitchFamily="2" charset="-122"/>
                <a:cs typeface="Times New Roman" panose="02020603050405020304" pitchFamily="18" charset="0"/>
              </a:rPr>
              <a:t>(Graphical User Interface GUI)</a:t>
            </a:r>
            <a:r>
              <a:rPr lang="zh-CN" altLang="en-US" dirty="0">
                <a:solidFill>
                  <a:srgbClr val="00B050"/>
                </a:solidFill>
                <a:ea typeface="宋体" panose="02010600030101010101" pitchFamily="2" charset="-122"/>
                <a:cs typeface="Times New Roman" panose="02020603050405020304" pitchFamily="18" charset="0"/>
              </a:rPr>
              <a:t>这种方</a:t>
            </a:r>
            <a:r>
              <a:rPr lang="zh-CN" altLang="en-US" sz="2400" dirty="0">
                <a:solidFill>
                  <a:srgbClr val="00B050"/>
                </a:solidFill>
                <a:ea typeface="宋体" panose="02010600030101010101" pitchFamily="2" charset="-122"/>
                <a:cs typeface="Times New Roman" panose="02020603050405020304" pitchFamily="18" charset="0"/>
              </a:rPr>
              <a:t>式简单直观，使用者易于接受，容易上手操作。</a:t>
            </a:r>
          </a:p>
          <a:p>
            <a:pPr marL="1085850" lvl="1" indent="-342900">
              <a:buFont typeface="Wingdings" panose="05000000000000000000" pitchFamily="2" charset="2"/>
              <a:buChar char="Ø"/>
            </a:pPr>
            <a:r>
              <a:rPr lang="zh-CN" altLang="en-US" dirty="0">
                <a:solidFill>
                  <a:srgbClr val="00B050"/>
                </a:solidFill>
                <a:ea typeface="宋体" panose="02010600030101010101" pitchFamily="2" charset="-122"/>
                <a:cs typeface="Times New Roman" panose="02020603050405020304" pitchFamily="18" charset="0"/>
              </a:rPr>
              <a:t>命令行方式</a:t>
            </a:r>
            <a:r>
              <a:rPr lang="en-US" altLang="zh-CN" dirty="0">
                <a:solidFill>
                  <a:srgbClr val="00B050"/>
                </a:solidFill>
                <a:ea typeface="宋体" panose="02010600030101010101" pitchFamily="2" charset="-122"/>
                <a:cs typeface="Times New Roman" panose="02020603050405020304" pitchFamily="18" charset="0"/>
              </a:rPr>
              <a:t>(Command Line Interface CLI)</a:t>
            </a:r>
            <a:r>
              <a:rPr lang="zh-CN" altLang="en-US" dirty="0">
                <a:solidFill>
                  <a:srgbClr val="00B050"/>
                </a:solidFill>
                <a:ea typeface="宋体" panose="02010600030101010101" pitchFamily="2" charset="-122"/>
                <a:cs typeface="Times New Roman" panose="02020603050405020304" pitchFamily="18" charset="0"/>
              </a:rPr>
              <a:t>：需要</a:t>
            </a:r>
            <a:r>
              <a:rPr lang="zh-CN" altLang="en-US" sz="2400" dirty="0">
                <a:solidFill>
                  <a:srgbClr val="00B050"/>
                </a:solidFill>
                <a:ea typeface="宋体" panose="02010600030101010101" pitchFamily="2" charset="-122"/>
                <a:cs typeface="Times New Roman" panose="02020603050405020304" pitchFamily="18" charset="0"/>
              </a:rPr>
              <a:t>有一个控制台，输入特定的指令，让计算机完成一些操作。较为麻烦，需要记录住一些命令。</a:t>
            </a:r>
            <a:endParaRPr lang="en-US" altLang="zh-CN" sz="2400" dirty="0">
              <a:solidFill>
                <a:srgbClr val="00B050"/>
              </a:solidFill>
              <a:ea typeface="宋体" panose="02010600030101010101" pitchFamily="2" charset="-122"/>
              <a:cs typeface="Times New Roman" panose="020206030504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en-US" altLang="zh-CN" sz="3600" b="1" dirty="0">
                <a:solidFill>
                  <a:srgbClr val="00B050"/>
                </a:solidFill>
                <a:ea typeface="宋体" panose="02010600030101010101" pitchFamily="2" charset="-122"/>
                <a:cs typeface="Times New Roman" panose="02020603050405020304" pitchFamily="18" charset="0"/>
              </a:rPr>
              <a:t>1.1</a:t>
            </a:r>
            <a:r>
              <a:rPr lang="zh-CN" altLang="en-US" sz="3600" b="1" dirty="0">
                <a:solidFill>
                  <a:srgbClr val="00B050"/>
                </a:solidFill>
                <a:ea typeface="宋体" panose="02010600030101010101" pitchFamily="2" charset="-122"/>
                <a:cs typeface="Times New Roman" panose="02020603050405020304" pitchFamily="18" charset="0"/>
              </a:rPr>
              <a:t>基础常识</a:t>
            </a:r>
            <a:r>
              <a:rPr lang="zh-CN" altLang="en-US" sz="8800" b="1" dirty="0">
                <a:solidFill>
                  <a:srgbClr val="00B050"/>
                </a:solidFill>
                <a:ea typeface="宋体" panose="02010600030101010101" pitchFamily="2" charset="-122"/>
                <a:cs typeface="Times New Roman" panose="02020603050405020304" pitchFamily="18" charset="0"/>
              </a:rPr>
              <a:t/>
            </a:r>
            <a:br>
              <a:rPr lang="zh-CN" altLang="en-US" sz="8800" b="1" dirty="0">
                <a:solidFill>
                  <a:srgbClr val="00B050"/>
                </a:solidFill>
                <a:ea typeface="宋体" panose="02010600030101010101" pitchFamily="2" charset="-122"/>
                <a:cs typeface="Times New Roman" panose="02020603050405020304" pitchFamily="18" charset="0"/>
              </a:rPr>
            </a:br>
            <a:endParaRPr lang="zh-CN" altLang="en-US" dirty="0">
              <a:solidFill>
                <a:srgbClr val="00B050"/>
              </a:solidFill>
            </a:endParaRPr>
          </a:p>
        </p:txBody>
      </p:sp>
      <p:sp>
        <p:nvSpPr>
          <p:cNvPr id="3" name="内容占位符 2"/>
          <p:cNvSpPr>
            <a:spLocks noGrp="1"/>
          </p:cNvSpPr>
          <p:nvPr>
            <p:ph idx="1"/>
          </p:nvPr>
        </p:nvSpPr>
        <p:spPr>
          <a:xfrm>
            <a:off x="749808" y="1825625"/>
            <a:ext cx="10603992" cy="3880231"/>
          </a:xfrm>
        </p:spPr>
        <p:txBody>
          <a:bodyPr/>
          <a:lstStyle/>
          <a:p>
            <a:pPr>
              <a:buFont typeface="Wingdings" panose="05000000000000000000" pitchFamily="2" charset="2"/>
              <a:buChar char="l"/>
            </a:pPr>
            <a:r>
              <a:rPr lang="zh-CN" altLang="en-US" dirty="0">
                <a:solidFill>
                  <a:srgbClr val="00B050"/>
                </a:solidFill>
                <a:ea typeface="宋体" panose="02010600030101010101" pitchFamily="2" charset="-122"/>
                <a:cs typeface="Times New Roman" panose="02020603050405020304" pitchFamily="18" charset="0"/>
              </a:rPr>
              <a:t>常用的</a:t>
            </a:r>
            <a:r>
              <a:rPr lang="en-US" altLang="zh-CN" dirty="0">
                <a:solidFill>
                  <a:srgbClr val="00B050"/>
                </a:solidFill>
                <a:ea typeface="宋体" panose="02010600030101010101" pitchFamily="2" charset="-122"/>
                <a:cs typeface="Times New Roman" panose="02020603050405020304" pitchFamily="18" charset="0"/>
              </a:rPr>
              <a:t>DOS</a:t>
            </a:r>
            <a:r>
              <a:rPr lang="zh-CN" altLang="en-US" dirty="0">
                <a:solidFill>
                  <a:srgbClr val="00B050"/>
                </a:solidFill>
                <a:ea typeface="宋体" panose="02010600030101010101" pitchFamily="2" charset="-122"/>
                <a:cs typeface="Times New Roman" panose="02020603050405020304" pitchFamily="18" charset="0"/>
              </a:rPr>
              <a:t>命令</a:t>
            </a:r>
            <a:endParaRPr lang="en-US" altLang="zh-CN" dirty="0">
              <a:solidFill>
                <a:srgbClr val="00B050"/>
              </a:solidFill>
              <a:ea typeface="宋体" panose="02010600030101010101" pitchFamily="2" charset="-122"/>
              <a:cs typeface="Times New Roman" panose="02020603050405020304" pitchFamily="18" charset="0"/>
            </a:endParaRPr>
          </a:p>
          <a:p>
            <a:pPr lvl="1">
              <a:buFont typeface="Wingdings" panose="05000000000000000000" pitchFamily="2" charset="2"/>
              <a:buChar char="Ø"/>
            </a:pPr>
            <a:r>
              <a:rPr lang="en-US" altLang="zh-CN" b="1" dirty="0" err="1">
                <a:solidFill>
                  <a:srgbClr val="00B050"/>
                </a:solidFill>
                <a:ea typeface="宋体" panose="02010600030101010101" pitchFamily="2" charset="-122"/>
                <a:cs typeface="Times New Roman" panose="02020603050405020304" pitchFamily="18" charset="0"/>
              </a:rPr>
              <a:t>dir</a:t>
            </a:r>
            <a:r>
              <a:rPr lang="en-US" altLang="zh-CN" b="1" dirty="0">
                <a:solidFill>
                  <a:srgbClr val="00B050"/>
                </a:solidFill>
                <a:ea typeface="宋体" panose="02010600030101010101" pitchFamily="2" charset="-122"/>
                <a:cs typeface="Times New Roman" panose="02020603050405020304" pitchFamily="18" charset="0"/>
              </a:rPr>
              <a:t> </a:t>
            </a:r>
            <a:r>
              <a:rPr lang="en-US" altLang="zh-CN" dirty="0">
                <a:solidFill>
                  <a:srgbClr val="00B050"/>
                </a:solidFill>
                <a:ea typeface="宋体" panose="02010600030101010101" pitchFamily="2" charset="-122"/>
                <a:cs typeface="Times New Roman" panose="02020603050405020304" pitchFamily="18" charset="0"/>
              </a:rPr>
              <a:t>:</a:t>
            </a:r>
            <a:r>
              <a:rPr lang="en-US" altLang="zh-CN" b="1" dirty="0">
                <a:solidFill>
                  <a:srgbClr val="00B050"/>
                </a:solidFill>
                <a:ea typeface="宋体" panose="02010600030101010101" pitchFamily="2" charset="-122"/>
                <a:cs typeface="Times New Roman" panose="02020603050405020304" pitchFamily="18" charset="0"/>
              </a:rPr>
              <a:t>    </a:t>
            </a:r>
            <a:r>
              <a:rPr lang="zh-CN" altLang="en-US" dirty="0">
                <a:solidFill>
                  <a:srgbClr val="00B050"/>
                </a:solidFill>
                <a:ea typeface="宋体" panose="02010600030101010101" pitchFamily="2" charset="-122"/>
                <a:cs typeface="Times New Roman" panose="02020603050405020304" pitchFamily="18" charset="0"/>
              </a:rPr>
              <a:t>列出当前目录下的文件以及文件夹</a:t>
            </a:r>
            <a:endParaRPr lang="en-US" altLang="zh-CN" dirty="0">
              <a:solidFill>
                <a:srgbClr val="00B050"/>
              </a:solidFill>
              <a:ea typeface="宋体" panose="02010600030101010101" pitchFamily="2" charset="-122"/>
              <a:cs typeface="Times New Roman" panose="02020603050405020304" pitchFamily="18" charset="0"/>
            </a:endParaRPr>
          </a:p>
          <a:p>
            <a:pPr lvl="1">
              <a:buFont typeface="Wingdings" panose="05000000000000000000" pitchFamily="2" charset="2"/>
              <a:buChar char="Ø"/>
            </a:pPr>
            <a:r>
              <a:rPr lang="en-US" altLang="zh-CN" b="1" dirty="0">
                <a:solidFill>
                  <a:srgbClr val="00B050"/>
                </a:solidFill>
                <a:ea typeface="宋体" panose="02010600030101010101" pitchFamily="2" charset="-122"/>
                <a:cs typeface="Times New Roman" panose="02020603050405020304" pitchFamily="18" charset="0"/>
              </a:rPr>
              <a:t>md </a:t>
            </a:r>
            <a:r>
              <a:rPr lang="en-US" altLang="zh-CN" dirty="0">
                <a:solidFill>
                  <a:srgbClr val="00B050"/>
                </a:solidFill>
                <a:ea typeface="宋体" panose="02010600030101010101" pitchFamily="2" charset="-122"/>
                <a:cs typeface="Times New Roman" panose="02020603050405020304" pitchFamily="18" charset="0"/>
              </a:rPr>
              <a:t>:</a:t>
            </a:r>
            <a:r>
              <a:rPr lang="en-US" altLang="zh-CN" b="1" dirty="0">
                <a:solidFill>
                  <a:srgbClr val="00B050"/>
                </a:solidFill>
                <a:ea typeface="宋体" panose="02010600030101010101" pitchFamily="2" charset="-122"/>
                <a:cs typeface="Times New Roman" panose="02020603050405020304" pitchFamily="18" charset="0"/>
              </a:rPr>
              <a:t>   </a:t>
            </a:r>
            <a:r>
              <a:rPr lang="zh-CN" altLang="en-US" dirty="0">
                <a:solidFill>
                  <a:srgbClr val="00B050"/>
                </a:solidFill>
                <a:ea typeface="宋体" panose="02010600030101010101" pitchFamily="2" charset="-122"/>
                <a:cs typeface="Times New Roman" panose="02020603050405020304" pitchFamily="18" charset="0"/>
              </a:rPr>
              <a:t>创建目录</a:t>
            </a:r>
            <a:endParaRPr lang="en-US" altLang="zh-CN" dirty="0">
              <a:solidFill>
                <a:srgbClr val="00B050"/>
              </a:solidFill>
              <a:ea typeface="宋体" panose="02010600030101010101" pitchFamily="2" charset="-122"/>
              <a:cs typeface="Times New Roman" panose="02020603050405020304" pitchFamily="18" charset="0"/>
            </a:endParaRPr>
          </a:p>
          <a:p>
            <a:pPr lvl="1">
              <a:buFont typeface="Wingdings" panose="05000000000000000000" pitchFamily="2" charset="2"/>
              <a:buChar char="Ø"/>
            </a:pPr>
            <a:r>
              <a:rPr lang="en-US" altLang="zh-CN" b="1" dirty="0" err="1">
                <a:solidFill>
                  <a:srgbClr val="00B050"/>
                </a:solidFill>
                <a:ea typeface="宋体" panose="02010600030101010101" pitchFamily="2" charset="-122"/>
                <a:cs typeface="Times New Roman" panose="02020603050405020304" pitchFamily="18" charset="0"/>
              </a:rPr>
              <a:t>rd</a:t>
            </a:r>
            <a:r>
              <a:rPr lang="en-US" altLang="zh-CN" b="1" dirty="0">
                <a:solidFill>
                  <a:srgbClr val="00B050"/>
                </a:solidFill>
                <a:ea typeface="宋体" panose="02010600030101010101" pitchFamily="2" charset="-122"/>
                <a:cs typeface="Times New Roman" panose="02020603050405020304" pitchFamily="18" charset="0"/>
              </a:rPr>
              <a:t> </a:t>
            </a:r>
            <a:r>
              <a:rPr lang="en-US" altLang="zh-CN" dirty="0">
                <a:solidFill>
                  <a:srgbClr val="00B050"/>
                </a:solidFill>
                <a:ea typeface="宋体" panose="02010600030101010101" pitchFamily="2" charset="-122"/>
                <a:cs typeface="Times New Roman" panose="02020603050405020304" pitchFamily="18" charset="0"/>
              </a:rPr>
              <a:t>:</a:t>
            </a:r>
            <a:r>
              <a:rPr lang="en-US" altLang="zh-CN" b="1" dirty="0">
                <a:solidFill>
                  <a:srgbClr val="00B050"/>
                </a:solidFill>
                <a:ea typeface="宋体" panose="02010600030101010101" pitchFamily="2" charset="-122"/>
                <a:cs typeface="Times New Roman" panose="02020603050405020304" pitchFamily="18" charset="0"/>
              </a:rPr>
              <a:t>     </a:t>
            </a:r>
            <a:r>
              <a:rPr lang="zh-CN" altLang="en-US" dirty="0">
                <a:solidFill>
                  <a:srgbClr val="00B050"/>
                </a:solidFill>
                <a:ea typeface="宋体" panose="02010600030101010101" pitchFamily="2" charset="-122"/>
                <a:cs typeface="Times New Roman" panose="02020603050405020304" pitchFamily="18" charset="0"/>
              </a:rPr>
              <a:t>删除目录</a:t>
            </a:r>
            <a:endParaRPr lang="en-US" altLang="zh-CN" dirty="0">
              <a:solidFill>
                <a:srgbClr val="00B050"/>
              </a:solidFill>
              <a:ea typeface="宋体" panose="02010600030101010101" pitchFamily="2" charset="-122"/>
              <a:cs typeface="Times New Roman" panose="02020603050405020304" pitchFamily="18" charset="0"/>
            </a:endParaRPr>
          </a:p>
          <a:p>
            <a:pPr lvl="1">
              <a:buFont typeface="Wingdings" panose="05000000000000000000" pitchFamily="2" charset="2"/>
              <a:buChar char="Ø"/>
            </a:pPr>
            <a:r>
              <a:rPr lang="en-US" altLang="zh-CN" b="1" dirty="0">
                <a:solidFill>
                  <a:srgbClr val="00B050"/>
                </a:solidFill>
                <a:ea typeface="宋体" panose="02010600030101010101" pitchFamily="2" charset="-122"/>
                <a:cs typeface="Times New Roman" panose="02020603050405020304" pitchFamily="18" charset="0"/>
              </a:rPr>
              <a:t>cd </a:t>
            </a:r>
            <a:r>
              <a:rPr lang="en-US" altLang="zh-CN" dirty="0">
                <a:solidFill>
                  <a:srgbClr val="00B050"/>
                </a:solidFill>
                <a:ea typeface="宋体" panose="02010600030101010101" pitchFamily="2" charset="-122"/>
                <a:cs typeface="Times New Roman" panose="02020603050405020304" pitchFamily="18" charset="0"/>
              </a:rPr>
              <a:t>:</a:t>
            </a:r>
            <a:r>
              <a:rPr lang="en-US" altLang="zh-CN" b="1" dirty="0">
                <a:solidFill>
                  <a:srgbClr val="00B050"/>
                </a:solidFill>
                <a:ea typeface="宋体" panose="02010600030101010101" pitchFamily="2" charset="-122"/>
                <a:cs typeface="Times New Roman" panose="02020603050405020304" pitchFamily="18" charset="0"/>
              </a:rPr>
              <a:t>    </a:t>
            </a:r>
            <a:r>
              <a:rPr lang="zh-CN" altLang="en-US" dirty="0">
                <a:solidFill>
                  <a:srgbClr val="00B050"/>
                </a:solidFill>
                <a:ea typeface="宋体" panose="02010600030101010101" pitchFamily="2" charset="-122"/>
                <a:cs typeface="Times New Roman" panose="02020603050405020304" pitchFamily="18" charset="0"/>
              </a:rPr>
              <a:t>进入指定目录</a:t>
            </a:r>
            <a:endParaRPr lang="en-US" altLang="zh-CN" dirty="0">
              <a:solidFill>
                <a:srgbClr val="00B050"/>
              </a:solidFill>
              <a:ea typeface="宋体" panose="02010600030101010101" pitchFamily="2" charset="-122"/>
              <a:cs typeface="Times New Roman" panose="02020603050405020304" pitchFamily="18" charset="0"/>
            </a:endParaRPr>
          </a:p>
          <a:p>
            <a:pPr lvl="1">
              <a:buFont typeface="Wingdings" panose="05000000000000000000" pitchFamily="2" charset="2"/>
              <a:buChar char="Ø"/>
            </a:pPr>
            <a:r>
              <a:rPr lang="en-US" altLang="zh-CN" b="1" dirty="0">
                <a:solidFill>
                  <a:srgbClr val="00B050"/>
                </a:solidFill>
                <a:ea typeface="宋体" panose="02010600030101010101" pitchFamily="2" charset="-122"/>
                <a:cs typeface="Times New Roman" panose="02020603050405020304" pitchFamily="18" charset="0"/>
              </a:rPr>
              <a:t>cd.. </a:t>
            </a:r>
            <a:r>
              <a:rPr lang="en-US" altLang="zh-CN" dirty="0">
                <a:solidFill>
                  <a:srgbClr val="00B050"/>
                </a:solidFill>
                <a:ea typeface="宋体" panose="02010600030101010101" pitchFamily="2" charset="-122"/>
                <a:cs typeface="Times New Roman" panose="02020603050405020304" pitchFamily="18" charset="0"/>
              </a:rPr>
              <a:t>:  </a:t>
            </a:r>
            <a:r>
              <a:rPr lang="zh-CN" altLang="en-US" dirty="0">
                <a:solidFill>
                  <a:srgbClr val="00B050"/>
                </a:solidFill>
                <a:ea typeface="宋体" panose="02010600030101010101" pitchFamily="2" charset="-122"/>
                <a:cs typeface="Times New Roman" panose="02020603050405020304" pitchFamily="18" charset="0"/>
              </a:rPr>
              <a:t>退回到上一级目录</a:t>
            </a:r>
            <a:endParaRPr lang="en-US" altLang="zh-CN" dirty="0">
              <a:solidFill>
                <a:srgbClr val="00B050"/>
              </a:solidFill>
              <a:ea typeface="宋体" panose="02010600030101010101" pitchFamily="2" charset="-122"/>
              <a:cs typeface="Times New Roman" panose="02020603050405020304" pitchFamily="18" charset="0"/>
            </a:endParaRPr>
          </a:p>
          <a:p>
            <a:pPr lvl="1">
              <a:buFont typeface="Wingdings" panose="05000000000000000000" pitchFamily="2" charset="2"/>
              <a:buChar char="Ø"/>
            </a:pPr>
            <a:r>
              <a:rPr lang="en-US" altLang="zh-CN" b="1" dirty="0">
                <a:solidFill>
                  <a:srgbClr val="00B050"/>
                </a:solidFill>
                <a:ea typeface="宋体" panose="02010600030101010101" pitchFamily="2" charset="-122"/>
                <a:cs typeface="Times New Roman" panose="02020603050405020304" pitchFamily="18" charset="0"/>
              </a:rPr>
              <a:t>cd\</a:t>
            </a:r>
            <a:r>
              <a:rPr lang="en-US" altLang="zh-CN" dirty="0">
                <a:solidFill>
                  <a:srgbClr val="00B050"/>
                </a:solidFill>
                <a:ea typeface="宋体" panose="02010600030101010101" pitchFamily="2" charset="-122"/>
                <a:cs typeface="Times New Roman" panose="02020603050405020304" pitchFamily="18" charset="0"/>
              </a:rPr>
              <a:t>:</a:t>
            </a:r>
            <a:r>
              <a:rPr lang="en-US" altLang="zh-CN" b="1" dirty="0">
                <a:solidFill>
                  <a:srgbClr val="00B050"/>
                </a:solidFill>
                <a:ea typeface="宋体" panose="02010600030101010101" pitchFamily="2" charset="-122"/>
                <a:cs typeface="Times New Roman" panose="02020603050405020304" pitchFamily="18" charset="0"/>
              </a:rPr>
              <a:t>    </a:t>
            </a:r>
            <a:r>
              <a:rPr lang="zh-CN" altLang="en-US" dirty="0">
                <a:solidFill>
                  <a:srgbClr val="00B050"/>
                </a:solidFill>
                <a:ea typeface="宋体" panose="02010600030101010101" pitchFamily="2" charset="-122"/>
                <a:cs typeface="Times New Roman" panose="02020603050405020304" pitchFamily="18" charset="0"/>
              </a:rPr>
              <a:t>退回到根目录</a:t>
            </a:r>
            <a:endParaRPr lang="en-US" altLang="zh-CN" dirty="0">
              <a:solidFill>
                <a:srgbClr val="00B050"/>
              </a:solidFill>
              <a:ea typeface="宋体" panose="02010600030101010101" pitchFamily="2" charset="-122"/>
              <a:cs typeface="Times New Roman" panose="02020603050405020304" pitchFamily="18" charset="0"/>
            </a:endParaRPr>
          </a:p>
          <a:p>
            <a:pPr lvl="1">
              <a:buFont typeface="Wingdings" panose="05000000000000000000" pitchFamily="2" charset="2"/>
              <a:buChar char="Ø"/>
            </a:pPr>
            <a:r>
              <a:rPr lang="en-US" altLang="zh-CN" b="1" dirty="0">
                <a:solidFill>
                  <a:srgbClr val="00B050"/>
                </a:solidFill>
                <a:ea typeface="宋体" panose="02010600030101010101" pitchFamily="2" charset="-122"/>
                <a:cs typeface="Times New Roman" panose="02020603050405020304" pitchFamily="18" charset="0"/>
              </a:rPr>
              <a:t>del </a:t>
            </a:r>
            <a:r>
              <a:rPr lang="en-US" altLang="zh-CN" dirty="0">
                <a:solidFill>
                  <a:srgbClr val="00B050"/>
                </a:solidFill>
                <a:ea typeface="宋体" panose="02010600030101010101" pitchFamily="2" charset="-122"/>
                <a:cs typeface="Times New Roman" panose="02020603050405020304" pitchFamily="18" charset="0"/>
              </a:rPr>
              <a:t>:</a:t>
            </a:r>
            <a:r>
              <a:rPr lang="en-US" altLang="zh-CN" b="1" dirty="0">
                <a:solidFill>
                  <a:srgbClr val="00B050"/>
                </a:solidFill>
                <a:ea typeface="宋体" panose="02010600030101010101" pitchFamily="2" charset="-122"/>
                <a:cs typeface="Times New Roman" panose="02020603050405020304" pitchFamily="18" charset="0"/>
              </a:rPr>
              <a:t>    </a:t>
            </a:r>
            <a:r>
              <a:rPr lang="zh-CN" altLang="en-US" dirty="0">
                <a:solidFill>
                  <a:srgbClr val="00B050"/>
                </a:solidFill>
                <a:ea typeface="宋体" panose="02010600030101010101" pitchFamily="2" charset="-122"/>
                <a:cs typeface="Times New Roman" panose="02020603050405020304" pitchFamily="18" charset="0"/>
              </a:rPr>
              <a:t>删除文件</a:t>
            </a:r>
            <a:endParaRPr lang="en-US" altLang="zh-CN" dirty="0">
              <a:solidFill>
                <a:srgbClr val="00B050"/>
              </a:solidFill>
              <a:ea typeface="宋体" panose="02010600030101010101" pitchFamily="2" charset="-122"/>
              <a:cs typeface="Times New Roman" panose="02020603050405020304" pitchFamily="18" charset="0"/>
            </a:endParaRPr>
          </a:p>
          <a:p>
            <a:pPr lvl="1">
              <a:buFont typeface="Wingdings" panose="05000000000000000000" pitchFamily="2" charset="2"/>
              <a:buChar char="Ø"/>
            </a:pPr>
            <a:r>
              <a:rPr lang="en-US" altLang="zh-CN" b="1" dirty="0">
                <a:solidFill>
                  <a:srgbClr val="00B050"/>
                </a:solidFill>
                <a:ea typeface="宋体" panose="02010600030101010101" pitchFamily="2" charset="-122"/>
                <a:cs typeface="Times New Roman" panose="02020603050405020304" pitchFamily="18" charset="0"/>
              </a:rPr>
              <a:t>exit </a:t>
            </a:r>
            <a:r>
              <a:rPr lang="en-US" altLang="zh-CN" dirty="0">
                <a:solidFill>
                  <a:srgbClr val="00B050"/>
                </a:solidFill>
                <a:ea typeface="宋体" panose="02010600030101010101" pitchFamily="2" charset="-122"/>
                <a:cs typeface="Times New Roman" panose="02020603050405020304" pitchFamily="18" charset="0"/>
              </a:rPr>
              <a:t>: </a:t>
            </a:r>
            <a:r>
              <a:rPr lang="en-US" altLang="zh-CN" b="1" dirty="0">
                <a:solidFill>
                  <a:srgbClr val="00B050"/>
                </a:solidFill>
                <a:ea typeface="宋体" panose="02010600030101010101" pitchFamily="2" charset="-122"/>
                <a:cs typeface="Times New Roman" panose="02020603050405020304" pitchFamily="18" charset="0"/>
              </a:rPr>
              <a:t>  </a:t>
            </a:r>
            <a:r>
              <a:rPr lang="zh-CN" altLang="en-US" dirty="0">
                <a:solidFill>
                  <a:srgbClr val="00B050"/>
                </a:solidFill>
                <a:ea typeface="宋体" panose="02010600030101010101" pitchFamily="2" charset="-122"/>
                <a:cs typeface="Times New Roman" panose="02020603050405020304" pitchFamily="18" charset="0"/>
              </a:rPr>
              <a:t>退出 </a:t>
            </a:r>
            <a:r>
              <a:rPr lang="en-US" altLang="zh-CN" dirty="0">
                <a:solidFill>
                  <a:srgbClr val="00B050"/>
                </a:solidFill>
                <a:ea typeface="宋体" panose="02010600030101010101" pitchFamily="2" charset="-122"/>
                <a:cs typeface="Times New Roman" panose="02020603050405020304" pitchFamily="18" charset="0"/>
              </a:rPr>
              <a:t>dos </a:t>
            </a:r>
            <a:r>
              <a:rPr lang="zh-CN" altLang="en-US" dirty="0">
                <a:solidFill>
                  <a:srgbClr val="00B050"/>
                </a:solidFill>
                <a:ea typeface="宋体" panose="02010600030101010101" pitchFamily="2" charset="-122"/>
                <a:cs typeface="Times New Roman" panose="02020603050405020304" pitchFamily="18" charset="0"/>
              </a:rPr>
              <a:t>命令行</a:t>
            </a:r>
          </a:p>
          <a:p>
            <a:endParaRPr lang="zh-CN" alt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5400" b="1" dirty="0">
                <a:solidFill>
                  <a:srgbClr val="00B050"/>
                </a:solidFill>
                <a:cs typeface="Times New Roman" panose="02020603050405020304" pitchFamily="18" charset="0"/>
              </a:rPr>
              <a:t>1.2 Java</a:t>
            </a:r>
            <a:r>
              <a:rPr lang="zh-CN" altLang="en-US" sz="5400" b="1" dirty="0">
                <a:solidFill>
                  <a:srgbClr val="00B050"/>
                </a:solidFill>
                <a:cs typeface="Times New Roman" panose="02020603050405020304" pitchFamily="18" charset="0"/>
              </a:rPr>
              <a:t>语言概述</a:t>
            </a:r>
            <a:endParaRPr lang="zh-CN" altLang="en-US" dirty="0">
              <a:solidFill>
                <a:srgbClr val="00B050"/>
              </a:solidFill>
            </a:endParaRPr>
          </a:p>
        </p:txBody>
      </p:sp>
      <p:sp>
        <p:nvSpPr>
          <p:cNvPr id="3" name="内容占位符 2"/>
          <p:cNvSpPr>
            <a:spLocks noGrp="1"/>
          </p:cNvSpPr>
          <p:nvPr>
            <p:ph idx="1"/>
          </p:nvPr>
        </p:nvSpPr>
        <p:spPr/>
        <p:txBody>
          <a:bodyPr/>
          <a:lstStyle/>
          <a:p>
            <a:pPr>
              <a:buFont typeface="Wingdings" panose="05000000000000000000" pitchFamily="2" charset="2"/>
              <a:buChar char="l"/>
            </a:pPr>
            <a:r>
              <a:rPr lang="zh-CN" altLang="en-US" dirty="0">
                <a:solidFill>
                  <a:srgbClr val="00B050"/>
                </a:solidFill>
                <a:ea typeface="宋体" panose="02010600030101010101" pitchFamily="2" charset="-122"/>
                <a:cs typeface="Times New Roman" panose="02020603050405020304" pitchFamily="18" charset="0"/>
              </a:rPr>
              <a:t>什么是计算机语言</a:t>
            </a:r>
            <a:endParaRPr lang="en-US" altLang="zh-CN" dirty="0">
              <a:solidFill>
                <a:srgbClr val="00B050"/>
              </a:solidFill>
              <a:ea typeface="宋体" panose="02010600030101010101" pitchFamily="2" charset="-122"/>
              <a:cs typeface="Times New Roman" panose="02020603050405020304" pitchFamily="18" charset="0"/>
            </a:endParaRPr>
          </a:p>
          <a:p>
            <a:pPr lvl="1">
              <a:buFont typeface="Wingdings" panose="05000000000000000000" pitchFamily="2" charset="2"/>
              <a:buChar char="Ø"/>
            </a:pPr>
            <a:r>
              <a:rPr lang="zh-CN" altLang="en-US" dirty="0">
                <a:solidFill>
                  <a:srgbClr val="00B050"/>
                </a:solidFill>
                <a:ea typeface="宋体" panose="02010600030101010101" pitchFamily="2" charset="-122"/>
                <a:cs typeface="Times New Roman" panose="02020603050405020304" pitchFamily="18" charset="0"/>
              </a:rPr>
              <a:t>语言：是人与人之间用于沟通的一种方式。例如：中国人与中国人用普通话沟通。而中国人要和英国人交流，英国人要学习中文。</a:t>
            </a:r>
            <a:r>
              <a:rPr lang="en-US" altLang="zh-CN" dirty="0">
                <a:solidFill>
                  <a:srgbClr val="00B050"/>
                </a:solidFill>
                <a:ea typeface="宋体" panose="02010600030101010101" pitchFamily="2" charset="-122"/>
                <a:cs typeface="Times New Roman" panose="02020603050405020304" pitchFamily="18" charset="0"/>
              </a:rPr>
              <a:t>   </a:t>
            </a:r>
          </a:p>
          <a:p>
            <a:pPr lvl="1">
              <a:buFont typeface="Wingdings" panose="05000000000000000000" pitchFamily="2" charset="2"/>
              <a:buChar char="Ø"/>
            </a:pPr>
            <a:r>
              <a:rPr lang="zh-CN" altLang="en-US" b="1" dirty="0">
                <a:solidFill>
                  <a:srgbClr val="FF0000"/>
                </a:solidFill>
                <a:ea typeface="宋体" panose="02010600030101010101" pitchFamily="2" charset="-122"/>
                <a:cs typeface="Times New Roman" panose="02020603050405020304" pitchFamily="18" charset="0"/>
              </a:rPr>
              <a:t>计算机语言：人与计算机交流的方式。</a:t>
            </a:r>
            <a:endParaRPr lang="en-US" altLang="zh-CN" b="1" dirty="0">
              <a:solidFill>
                <a:srgbClr val="FF0000"/>
              </a:solidFill>
              <a:ea typeface="宋体" panose="02010600030101010101" pitchFamily="2" charset="-122"/>
              <a:cs typeface="Times New Roman" panose="02020603050405020304" pitchFamily="18" charset="0"/>
            </a:endParaRPr>
          </a:p>
          <a:p>
            <a:pPr marL="457200" lvl="1" indent="0">
              <a:buNone/>
            </a:pPr>
            <a:r>
              <a:rPr lang="en-US" altLang="zh-CN" b="1" dirty="0">
                <a:solidFill>
                  <a:srgbClr val="00B050"/>
                </a:solidFill>
                <a:ea typeface="宋体" panose="02010600030101010101" pitchFamily="2" charset="-122"/>
                <a:cs typeface="Times New Roman" panose="02020603050405020304" pitchFamily="18" charset="0"/>
              </a:rPr>
              <a:t>     </a:t>
            </a:r>
            <a:r>
              <a:rPr lang="zh-CN" altLang="en-US" b="1" dirty="0">
                <a:solidFill>
                  <a:srgbClr val="00B050"/>
                </a:solidFill>
                <a:ea typeface="宋体" panose="02010600030101010101" pitchFamily="2" charset="-122"/>
                <a:cs typeface="Times New Roman" panose="02020603050405020304" pitchFamily="18" charset="0"/>
              </a:rPr>
              <a:t>如果人要与计算机交流，那么就要学习计算机语言。  </a:t>
            </a:r>
            <a:endParaRPr lang="en-US" altLang="zh-CN" b="1" dirty="0">
              <a:solidFill>
                <a:srgbClr val="00B050"/>
              </a:solidFill>
              <a:ea typeface="宋体" panose="02010600030101010101" pitchFamily="2" charset="-122"/>
              <a:cs typeface="Times New Roman" panose="02020603050405020304" pitchFamily="18" charset="0"/>
            </a:endParaRPr>
          </a:p>
          <a:p>
            <a:pPr marL="457200" lvl="1" indent="0">
              <a:buNone/>
            </a:pPr>
            <a:r>
              <a:rPr lang="en-US" altLang="zh-CN" b="1" dirty="0">
                <a:solidFill>
                  <a:srgbClr val="00B050"/>
                </a:solidFill>
                <a:ea typeface="宋体" panose="02010600030101010101" pitchFamily="2" charset="-122"/>
                <a:cs typeface="Times New Roman" panose="02020603050405020304" pitchFamily="18" charset="0"/>
              </a:rPr>
              <a:t>     </a:t>
            </a:r>
            <a:r>
              <a:rPr lang="zh-CN" altLang="en-US" b="1" dirty="0">
                <a:solidFill>
                  <a:srgbClr val="00B050"/>
                </a:solidFill>
                <a:ea typeface="宋体" panose="02010600030101010101" pitchFamily="2" charset="-122"/>
                <a:cs typeface="Times New Roman" panose="02020603050405020304" pitchFamily="18" charset="0"/>
              </a:rPr>
              <a:t>计算机语言有很多种，如：</a:t>
            </a:r>
            <a:r>
              <a:rPr lang="en-US" altLang="zh-CN" b="1" dirty="0">
                <a:solidFill>
                  <a:srgbClr val="00B050"/>
                </a:solidFill>
                <a:ea typeface="宋体" panose="02010600030101010101" pitchFamily="2" charset="-122"/>
                <a:cs typeface="Times New Roman" panose="02020603050405020304" pitchFamily="18" charset="0"/>
              </a:rPr>
              <a:t>C</a:t>
            </a:r>
            <a:r>
              <a:rPr lang="zh-CN" altLang="en-US" b="1" dirty="0">
                <a:solidFill>
                  <a:srgbClr val="00B050"/>
                </a:solidFill>
                <a:ea typeface="宋体" panose="02010600030101010101" pitchFamily="2" charset="-122"/>
                <a:cs typeface="Times New Roman" panose="02020603050405020304" pitchFamily="18" charset="0"/>
              </a:rPr>
              <a:t>，</a:t>
            </a:r>
            <a:r>
              <a:rPr lang="en-US" altLang="zh-CN" b="1" dirty="0">
                <a:solidFill>
                  <a:srgbClr val="00B050"/>
                </a:solidFill>
                <a:ea typeface="宋体" panose="02010600030101010101" pitchFamily="2" charset="-122"/>
                <a:cs typeface="Times New Roman" panose="02020603050405020304" pitchFamily="18" charset="0"/>
              </a:rPr>
              <a:t>C++</a:t>
            </a:r>
            <a:r>
              <a:rPr lang="zh-CN" altLang="en-US" b="1" dirty="0">
                <a:solidFill>
                  <a:srgbClr val="00B050"/>
                </a:solidFill>
                <a:ea typeface="宋体" panose="02010600030101010101" pitchFamily="2" charset="-122"/>
                <a:cs typeface="Times New Roman" panose="02020603050405020304" pitchFamily="18" charset="0"/>
              </a:rPr>
              <a:t>，</a:t>
            </a:r>
            <a:r>
              <a:rPr lang="en-US" altLang="zh-CN" b="1" dirty="0">
                <a:solidFill>
                  <a:srgbClr val="00B050"/>
                </a:solidFill>
                <a:ea typeface="宋体" panose="02010600030101010101" pitchFamily="2" charset="-122"/>
                <a:cs typeface="Times New Roman" panose="02020603050405020304" pitchFamily="18" charset="0"/>
              </a:rPr>
              <a:t>Java</a:t>
            </a:r>
            <a:r>
              <a:rPr lang="zh-CN" altLang="en-US" b="1" dirty="0">
                <a:solidFill>
                  <a:srgbClr val="00B050"/>
                </a:solidFill>
                <a:ea typeface="宋体" panose="02010600030101010101" pitchFamily="2" charset="-122"/>
                <a:cs typeface="Times New Roman" panose="02020603050405020304" pitchFamily="18" charset="0"/>
              </a:rPr>
              <a:t>，</a:t>
            </a:r>
            <a:r>
              <a:rPr lang="en-US" altLang="zh-CN" b="1" dirty="0">
                <a:solidFill>
                  <a:srgbClr val="00B050"/>
                </a:solidFill>
                <a:ea typeface="宋体" panose="02010600030101010101" pitchFamily="2" charset="-122"/>
                <a:cs typeface="Times New Roman" panose="02020603050405020304" pitchFamily="18" charset="0"/>
              </a:rPr>
              <a:t>python</a:t>
            </a:r>
            <a:r>
              <a:rPr lang="zh-CN" altLang="en-US" b="1" dirty="0">
                <a:solidFill>
                  <a:srgbClr val="00B050"/>
                </a:solidFill>
                <a:ea typeface="宋体" panose="02010600030101010101" pitchFamily="2" charset="-122"/>
                <a:cs typeface="Times New Roman" panose="02020603050405020304" pitchFamily="18" charset="0"/>
              </a:rPr>
              <a:t>，</a:t>
            </a:r>
            <a:r>
              <a:rPr lang="en-US" altLang="zh-CN" b="1" dirty="0">
                <a:solidFill>
                  <a:srgbClr val="00B050"/>
                </a:solidFill>
                <a:ea typeface="宋体" panose="02010600030101010101" pitchFamily="2" charset="-122"/>
                <a:cs typeface="Times New Roman" panose="02020603050405020304" pitchFamily="18" charset="0"/>
              </a:rPr>
              <a:t>PHP</a:t>
            </a:r>
            <a:r>
              <a:rPr lang="zh-CN" altLang="en-US" b="1" dirty="0">
                <a:solidFill>
                  <a:srgbClr val="00B050"/>
                </a:solidFill>
                <a:ea typeface="宋体" panose="02010600030101010101" pitchFamily="2" charset="-122"/>
                <a:cs typeface="Times New Roman" panose="02020603050405020304" pitchFamily="18" charset="0"/>
              </a:rPr>
              <a:t>等。</a:t>
            </a:r>
          </a:p>
          <a:p>
            <a:endParaRPr lang="zh-CN" altLang="en-US" dirty="0">
              <a:solidFill>
                <a:srgbClr val="00B050"/>
              </a:solidFill>
            </a:endParaRPr>
          </a:p>
        </p:txBody>
      </p:sp>
    </p:spTree>
  </p:cSld>
  <p:clrMapOvr>
    <a:masterClrMapping/>
  </p:clrMapOvr>
</p:sld>
</file>

<file path=ppt/theme/theme1.xml><?xml version="1.0" encoding="utf-8"?>
<a:theme xmlns:a="http://schemas.openxmlformats.org/drawingml/2006/main" name="新研科技">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2313</TotalTime>
  <Words>4690</Words>
  <Application>Microsoft Office PowerPoint</Application>
  <PresentationFormat>自定义</PresentationFormat>
  <Paragraphs>318</Paragraphs>
  <Slides>44</Slides>
  <Notes>4</Notes>
  <HiddenSlides>0</HiddenSlides>
  <MMClips>0</MMClips>
  <ScaleCrop>false</ScaleCrop>
  <HeadingPairs>
    <vt:vector size="4" baseType="variant">
      <vt:variant>
        <vt:lpstr>主题</vt:lpstr>
      </vt:variant>
      <vt:variant>
        <vt:i4>1</vt:i4>
      </vt:variant>
      <vt:variant>
        <vt:lpstr>幻灯片标题</vt:lpstr>
      </vt:variant>
      <vt:variant>
        <vt:i4>44</vt:i4>
      </vt:variant>
    </vt:vector>
  </HeadingPairs>
  <TitlesOfParts>
    <vt:vector size="45" baseType="lpstr">
      <vt:lpstr>新研科技</vt:lpstr>
      <vt:lpstr>Java语言概述</vt:lpstr>
      <vt:lpstr>幻灯片 2</vt:lpstr>
      <vt:lpstr>幻灯片 3</vt:lpstr>
      <vt:lpstr>JAVA基础课程内容</vt:lpstr>
      <vt:lpstr>建  议</vt:lpstr>
      <vt:lpstr>本章内容</vt:lpstr>
      <vt:lpstr>1.1基础常识</vt:lpstr>
      <vt:lpstr>1.1基础常识 </vt:lpstr>
      <vt:lpstr>1.2 Java语言概述</vt:lpstr>
      <vt:lpstr>1.2 Java语言概述 </vt:lpstr>
      <vt:lpstr>幻灯片 11</vt:lpstr>
      <vt:lpstr>幻灯片 12</vt:lpstr>
      <vt:lpstr>幻灯片 13</vt:lpstr>
      <vt:lpstr>幻灯片 14</vt:lpstr>
      <vt:lpstr>幻灯片 15</vt:lpstr>
      <vt:lpstr>幻灯片 16</vt:lpstr>
      <vt:lpstr>幻灯片 17</vt:lpstr>
      <vt:lpstr>幻灯片 18</vt:lpstr>
      <vt:lpstr>Java在各领域中的应用</vt:lpstr>
      <vt:lpstr>移动开发 VS 企业级开发</vt:lpstr>
      <vt:lpstr>1.3  Java语言运行机制及运行过程</vt:lpstr>
      <vt:lpstr>1.3  Java语言运行机制及运行过程</vt:lpstr>
      <vt:lpstr>Java语言的特点：跨平台性</vt:lpstr>
      <vt:lpstr>核心机制—Java虚拟机</vt:lpstr>
      <vt:lpstr>幻灯片 25</vt:lpstr>
      <vt:lpstr>核心机制—垃圾回收</vt:lpstr>
      <vt:lpstr>1.4 Java语言的环境搭建</vt:lpstr>
      <vt:lpstr>下载、安装JDK</vt:lpstr>
      <vt:lpstr>配置环境变量 </vt:lpstr>
      <vt:lpstr>什么是JDK，JRE</vt:lpstr>
      <vt:lpstr>JVM、JRE、JDK 关系</vt:lpstr>
      <vt:lpstr>幻灯片 32</vt:lpstr>
      <vt:lpstr>幻灯片 33</vt:lpstr>
      <vt:lpstr>幻灯片 34</vt:lpstr>
      <vt:lpstr>幻灯片 35</vt:lpstr>
      <vt:lpstr>1.6 小结第一个程序</vt:lpstr>
      <vt:lpstr>幻灯片 37</vt:lpstr>
      <vt:lpstr>幻灯片 38</vt:lpstr>
      <vt:lpstr>1.8 注  释</vt:lpstr>
      <vt:lpstr>1.8 注  释</vt:lpstr>
      <vt:lpstr>1.8 注  释</vt:lpstr>
      <vt:lpstr>幻灯片 42</vt:lpstr>
      <vt:lpstr>作  业</vt:lpstr>
      <vt:lpstr>幻灯片 44</vt:lpstr>
    </vt:vector>
  </TitlesOfParts>
  <Company>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Java语言概述</dc:title>
  <dc:creator>Administrator</dc:creator>
  <cp:lastModifiedBy>xbany</cp:lastModifiedBy>
  <cp:revision>105</cp:revision>
  <dcterms:created xsi:type="dcterms:W3CDTF">2018-02-01T07:53:00Z</dcterms:created>
  <dcterms:modified xsi:type="dcterms:W3CDTF">2019-04-24T08:50:49Z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2052-10.1.0.7400</vt:lpwstr>
  </property>
</Properties>
</file>